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Lst>
  <p:sldSz cy="5143500" cx="9144000"/>
  <p:notesSz cx="6858000" cy="9144000"/>
  <p:embeddedFontLst>
    <p:embeddedFont>
      <p:font typeface="Raleway"/>
      <p:regular r:id="rId19"/>
      <p:bold r:id="rId20"/>
      <p:italic r:id="rId21"/>
      <p:boldItalic r:id="rId22"/>
    </p:embeddedFont>
    <p:embeddedFont>
      <p:font typeface="Lato"/>
      <p:regular r:id="rId23"/>
      <p:bold r:id="rId24"/>
      <p:italic r:id="rId25"/>
      <p:boldItalic r:id="rId2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aleway-bold.fntdata"/><Relationship Id="rId22" Type="http://schemas.openxmlformats.org/officeDocument/2006/relationships/font" Target="fonts/Raleway-boldItalic.fntdata"/><Relationship Id="rId21" Type="http://schemas.openxmlformats.org/officeDocument/2006/relationships/font" Target="fonts/Raleway-italic.fntdata"/><Relationship Id="rId24" Type="http://schemas.openxmlformats.org/officeDocument/2006/relationships/font" Target="fonts/Lato-bold.fntdata"/><Relationship Id="rId23" Type="http://schemas.openxmlformats.org/officeDocument/2006/relationships/font" Target="fonts/Lato-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Lato-boldItalic.fntdata"/><Relationship Id="rId25" Type="http://schemas.openxmlformats.org/officeDocument/2006/relationships/font" Target="fonts/Lato-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font" Target="fonts/Raleway-regular.fntdata"/><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25104c4f516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25104c4f516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Francisco: Before we begin, I want you guys to look at these ten pictures of this person. We’ll see if you can recognize them later.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25104c4f516_0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25104c4f516_0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Dominic: Based on an early hypothesis that there could be a correlation between misclassification and pixel intensity, the average pixel intensity for each subject's set of 10 images was calculated. A correlation was not found. However, this information was loaded into PySpark (primarily to satisfy part of the grading rubric for this project) and it is possible that with some additional digging and loading of additional DataFrames some relevant information could be retrieved for further exploration.</a:t>
            </a:r>
            <a:endParaRPr>
              <a:solidFill>
                <a:schemeClr val="dk1"/>
              </a:solidFill>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Although the CNN model achieved an accuracy of 98.75%, architecture required multiple versions of exploration before achieving this level of performance. Further investigation and further fine-tuning would still be needed to improve its accuracy and performance to achieve 100% accuracy. It's also worth noting that while CNN models are specifically designed for image-related tasks, our dataset of 400 images may have limited the model's ability to learn complex patterns, leading to slightly lower accuracy.</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While Random Forest model achieved a lower accuracy of 95.00% accuracy, it is worth noting that this was achieved with the greatest of ease and was cheap computationally compared to the two other models. It demonstrated high precision, recall, and F1-scores for most classes, validating its effectiveness in correctly identifying individuals from their images. Random Forest can still be considered a robust alternative for facial recognition, when dealing with complex feature interactions.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rPr lang="en"/>
              <a:t>The findings of this project highlight the strengths of Random Forest, Logistic Regression, and CNN models for facial recognition tasks, showcasing their high accuracy and reliability. Moreover, the exploration of the CNN model provides valuable insights into the potential of deep learning approaches for image recognition.</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25104c4f516_0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25104c4f516_0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Dominic: Applying machine learning and deep learning for facial recognition required a lot of google searches, Chat GPT assists, but these two sources had a big impact on the development of this project. Using Random Forest for images was a new concept to explore, so a special thanks to the excerpt from Michael Beyeler’s book. And a HUGE shout out to the medium.com article on applying a CNN model to MNIST, which provided a starting point for getting the CNN model in this project.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25104c4f516_0_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25104c4f516_0_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Francisco: Thank you all for your attention. While we take questions, test your own recognition. You were shown a set of 10 pictures of a person at the beginning. Let us know which picture matches up with the set you were trained on by sending in your </a:t>
            </a:r>
            <a:r>
              <a:rPr lang="en"/>
              <a:t>guess in the Slack #live channel.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25104c4f516_0_2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25104c4f516_0_2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answer was D!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25104c4f516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25104c4f516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Francisco: Facial recognition can be useful in practically any industry for security, verification, or VIP treatment purposes. This project's primary objective is accurately identify the subject in an image from the [ATT Database of Faces](https://www.kaggle.com/datasets/kasikrit/att-database-of-faces) dataset (also known as the ORL Database of Faces). The dataset consists of 40 subjects (individuals) each with 10 images.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rPr lang="en"/>
              <a:t>This Python script experiments with three different models (Random Forest, Logistic Regression, and a Convolutional Neural Network) to assess their suitability, performance, and potential for real-world application. While Random Forest and Logistic Regression employ traditional machine learning algorithms, CNN's deep learning architecture is specifically designed for image-related tasks. By comparing these three models, we hope to gain a better understanding of the capabilities of machine learning and deep learning in the field of facial recognition.</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25104c4f516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25104c4f516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Francisco: Here are examples of the AT&amp;T dataset. Now that you have seen the data we’re working with, I’ll pass on to Lisa to discuss the machine learning models.</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25104c4f516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25104c4f516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Lisa: For all three models, we used a random seed (or random state) of 1 to ensure reproducibility</a:t>
            </a:r>
            <a:r>
              <a:rPr lang="en"/>
              <a:t> to provide more valid and consistent comparison of their performance. Stratification was also used across all three to maintain the same distribution of classes in both training and testing sets. And a testing size of 20% was applied across all models as well, enabling fair evaluation of each model's performance.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rPr lang="en"/>
              <a:t>A testing size of 25% was also tested across all three models, which resulted in lower accuracy across all three models (Random Forest 93.33%, Logistic Regression: 97.50%, and CNN_V9: 92.50%). This was likely due to the more limited training data.</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25104c4f516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25104c4f516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Lisa: This was the simplest model to set up and saw high accuracy out of the gate. </a:t>
            </a:r>
            <a:r>
              <a:rPr lang="en"/>
              <a:t>Random Forest demonstrates high precision, recall, and F1-scores for most classes (40 individuals), indicating its ability to correctly classify images of different individuals. The weighted average values show that the model's performance is consistent across all classes, considering the support values (2 images for each individual). The overall accuracy of 95% indicates the model's strong classification capability on our dataset.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25104c4f516_0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25104c4f516_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Lisa: With</a:t>
            </a:r>
            <a:r>
              <a:rPr lang="en"/>
              <a:t> Logistic Regression, the data was first scaled using `&lt;'MinMaxScaler'&gt;` and uses a `&lt;'max_iter&gt;` size of 2500, which iterates through until convergence (where the algorithm has reached a stable solution or the optimal values for the model's parameters). The Logistic Regression model has 100% accuracy, sensitivity, and specificity in correctly identifying individuals from their images, making it highly reliable for facial recognition tasks in this dataset. While this model was a little more complex to set up than Random Forest, it didn’t take much to reach peak accuracy. I’ll pass things off to Shoaib to discuss the final and most complex model.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25104c4f516_0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25104c4f516_0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Shoaib: For CNN, the images are reshaped and normalized, and the labels are one-hot encoded. The CNN model is then compiled using the keras library and fit to the training data. The model's accuracy is then evaluated on the test data. Through an optimization process, each model version is saved individually to show iterative changes made to the model and the performance.</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25104c4f516_0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25104c4f516_0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Shoaib: After learning from previous versions, version 9 was formed using three convolutional layers, two dense layers using the relu activation and he_uniform kernel initializer with 256 in the first and 128 neurons in the second, and a third dense layer with 40 neurons using the softmax activation. </a:t>
            </a:r>
            <a:r>
              <a:rPr lang="en"/>
              <a:t>In terms of performance, the CNN Version 9 model demonstrates a high performance with an accuracy of 98.75% (</a:t>
            </a:r>
            <a:r>
              <a:rPr lang="en"/>
              <a:t>misclassifying</a:t>
            </a:r>
            <a:r>
              <a:rPr lang="en"/>
              <a:t> 2 images) and a test loss of 0.0464. Dominic will now discuss how the models compared and the conclusions that can be drawn.</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25104c4f516_0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25104c4f516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Dominic: As you can see, Logistic Regression performed the best of all three models. While Random Forest model achieved a lower accuracy of 95% accuracy, it is worth noting that this was achieved with the greatest of ease and was computationally </a:t>
            </a:r>
            <a:r>
              <a:rPr lang="en">
                <a:solidFill>
                  <a:schemeClr val="dk1"/>
                </a:solidFill>
              </a:rPr>
              <a:t>cheap </a:t>
            </a:r>
            <a:r>
              <a:rPr lang="en"/>
              <a:t>compared to the two other models. Although the CNN model achieved an accuracy of 98.75%, architecture required multiple versions of exploration before achieving this level of performance. It's also worth noting that while CNN models are specifically designed for image-related tasks, our dataset of 400 images may have limited the model's ability to learn complex patterns, leading to slightly lower accuracy.</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lvl1pPr lvl="0" rtl="0">
              <a:spcBef>
                <a:spcPts val="0"/>
              </a:spcBef>
              <a:spcAft>
                <a:spcPts val="0"/>
              </a:spcAft>
              <a:buSzPts val="4200"/>
              <a:buNone/>
              <a:defRPr sz="4200"/>
            </a:lvl1pPr>
            <a:lvl2pPr lvl="1" rtl="0">
              <a:spcBef>
                <a:spcPts val="0"/>
              </a:spcBef>
              <a:spcAft>
                <a:spcPts val="0"/>
              </a:spcAft>
              <a:buSzPts val="4200"/>
              <a:buNone/>
              <a:defRPr sz="4200"/>
            </a:lvl2pPr>
            <a:lvl3pPr lvl="2" rtl="0">
              <a:spcBef>
                <a:spcPts val="0"/>
              </a:spcBef>
              <a:spcAft>
                <a:spcPts val="0"/>
              </a:spcAft>
              <a:buSzPts val="4200"/>
              <a:buNone/>
              <a:defRPr sz="4200"/>
            </a:lvl3pPr>
            <a:lvl4pPr lvl="3" rtl="0">
              <a:spcBef>
                <a:spcPts val="0"/>
              </a:spcBef>
              <a:spcAft>
                <a:spcPts val="0"/>
              </a:spcAft>
              <a:buSzPts val="4200"/>
              <a:buNone/>
              <a:defRPr sz="4200"/>
            </a:lvl4pPr>
            <a:lvl5pPr lvl="4" rtl="0">
              <a:spcBef>
                <a:spcPts val="0"/>
              </a:spcBef>
              <a:spcAft>
                <a:spcPts val="0"/>
              </a:spcAft>
              <a:buSzPts val="4200"/>
              <a:buNone/>
              <a:defRPr sz="4200"/>
            </a:lvl5pPr>
            <a:lvl6pPr lvl="5" rtl="0">
              <a:spcBef>
                <a:spcPts val="0"/>
              </a:spcBef>
              <a:spcAft>
                <a:spcPts val="0"/>
              </a:spcAft>
              <a:buSzPts val="4200"/>
              <a:buNone/>
              <a:defRPr sz="4200"/>
            </a:lvl6pPr>
            <a:lvl7pPr lvl="6" rtl="0">
              <a:spcBef>
                <a:spcPts val="0"/>
              </a:spcBef>
              <a:spcAft>
                <a:spcPts val="0"/>
              </a:spcAft>
              <a:buSzPts val="4200"/>
              <a:buNone/>
              <a:defRPr sz="4200"/>
            </a:lvl7pPr>
            <a:lvl8pPr lvl="7" rtl="0">
              <a:spcBef>
                <a:spcPts val="0"/>
              </a:spcBef>
              <a:spcAft>
                <a:spcPts val="0"/>
              </a:spcAft>
              <a:buSzPts val="4200"/>
              <a:buNone/>
              <a:defRPr sz="4200"/>
            </a:lvl8pPr>
            <a:lvl9pPr lvl="8" rtl="0">
              <a:spcBef>
                <a:spcPts val="0"/>
              </a:spcBef>
              <a:spcAft>
                <a:spcPts val="0"/>
              </a:spcAft>
              <a:buSzPts val="4200"/>
              <a:buNone/>
              <a:defRPr sz="4200"/>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8000"/>
              <a:buNone/>
              <a:defRPr sz="8000">
                <a:solidFill>
                  <a:schemeClr val="lt1"/>
                </a:solidFill>
              </a:defRPr>
            </a:lvl1pPr>
            <a:lvl2pPr lvl="1" rtl="0">
              <a:spcBef>
                <a:spcPts val="0"/>
              </a:spcBef>
              <a:spcAft>
                <a:spcPts val="0"/>
              </a:spcAft>
              <a:buClr>
                <a:schemeClr val="lt1"/>
              </a:buClr>
              <a:buSzPts val="8000"/>
              <a:buNone/>
              <a:defRPr sz="8000">
                <a:solidFill>
                  <a:schemeClr val="lt1"/>
                </a:solidFill>
              </a:defRPr>
            </a:lvl2pPr>
            <a:lvl3pPr lvl="2" rtl="0">
              <a:spcBef>
                <a:spcPts val="0"/>
              </a:spcBef>
              <a:spcAft>
                <a:spcPts val="0"/>
              </a:spcAft>
              <a:buClr>
                <a:schemeClr val="lt1"/>
              </a:buClr>
              <a:buSzPts val="8000"/>
              <a:buNone/>
              <a:defRPr sz="8000">
                <a:solidFill>
                  <a:schemeClr val="lt1"/>
                </a:solidFill>
              </a:defRPr>
            </a:lvl3pPr>
            <a:lvl4pPr lvl="3" rtl="0">
              <a:spcBef>
                <a:spcPts val="0"/>
              </a:spcBef>
              <a:spcAft>
                <a:spcPts val="0"/>
              </a:spcAft>
              <a:buClr>
                <a:schemeClr val="lt1"/>
              </a:buClr>
              <a:buSzPts val="8000"/>
              <a:buNone/>
              <a:defRPr sz="8000">
                <a:solidFill>
                  <a:schemeClr val="lt1"/>
                </a:solidFill>
              </a:defRPr>
            </a:lvl4pPr>
            <a:lvl5pPr lvl="4" rtl="0">
              <a:spcBef>
                <a:spcPts val="0"/>
              </a:spcBef>
              <a:spcAft>
                <a:spcPts val="0"/>
              </a:spcAft>
              <a:buClr>
                <a:schemeClr val="lt1"/>
              </a:buClr>
              <a:buSzPts val="8000"/>
              <a:buNone/>
              <a:defRPr sz="8000">
                <a:solidFill>
                  <a:schemeClr val="lt1"/>
                </a:solidFill>
              </a:defRPr>
            </a:lvl5pPr>
            <a:lvl6pPr lvl="5" rtl="0">
              <a:spcBef>
                <a:spcPts val="0"/>
              </a:spcBef>
              <a:spcAft>
                <a:spcPts val="0"/>
              </a:spcAft>
              <a:buClr>
                <a:schemeClr val="lt1"/>
              </a:buClr>
              <a:buSzPts val="8000"/>
              <a:buNone/>
              <a:defRPr sz="8000">
                <a:solidFill>
                  <a:schemeClr val="lt1"/>
                </a:solidFill>
              </a:defRPr>
            </a:lvl6pPr>
            <a:lvl7pPr lvl="6" rtl="0">
              <a:spcBef>
                <a:spcPts val="0"/>
              </a:spcBef>
              <a:spcAft>
                <a:spcPts val="0"/>
              </a:spcAft>
              <a:buClr>
                <a:schemeClr val="lt1"/>
              </a:buClr>
              <a:buSzPts val="8000"/>
              <a:buNone/>
              <a:defRPr sz="8000">
                <a:solidFill>
                  <a:schemeClr val="lt1"/>
                </a:solidFill>
              </a:defRPr>
            </a:lvl7pPr>
            <a:lvl8pPr lvl="7" rtl="0">
              <a:spcBef>
                <a:spcPts val="0"/>
              </a:spcBef>
              <a:spcAft>
                <a:spcPts val="0"/>
              </a:spcAft>
              <a:buClr>
                <a:schemeClr val="lt1"/>
              </a:buClr>
              <a:buSzPts val="8000"/>
              <a:buNone/>
              <a:defRPr sz="8000">
                <a:solidFill>
                  <a:schemeClr val="lt1"/>
                </a:solidFill>
              </a:defRPr>
            </a:lvl8pPr>
            <a:lvl9pPr lvl="8" rtl="0">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Clr>
                <a:schemeClr val="lt1"/>
              </a:buClr>
              <a:buSzPts val="1300"/>
              <a:buChar char="●"/>
              <a:defRPr>
                <a:solidFill>
                  <a:schemeClr val="lt1"/>
                </a:solidFill>
              </a:defRPr>
            </a:lvl1pPr>
            <a:lvl2pPr indent="-298450" lvl="1" marL="914400" rtl="0">
              <a:spcBef>
                <a:spcPts val="0"/>
              </a:spcBef>
              <a:spcAft>
                <a:spcPts val="0"/>
              </a:spcAft>
              <a:buClr>
                <a:schemeClr val="lt1"/>
              </a:buClr>
              <a:buSzPts val="1100"/>
              <a:buChar char="○"/>
              <a:defRPr>
                <a:solidFill>
                  <a:schemeClr val="lt1"/>
                </a:solidFill>
              </a:defRPr>
            </a:lvl2pPr>
            <a:lvl3pPr indent="-298450" lvl="2" marL="1371600" rtl="0">
              <a:spcBef>
                <a:spcPts val="0"/>
              </a:spcBef>
              <a:spcAft>
                <a:spcPts val="0"/>
              </a:spcAft>
              <a:buClr>
                <a:schemeClr val="lt1"/>
              </a:buClr>
              <a:buSzPts val="1100"/>
              <a:buChar char="■"/>
              <a:defRPr>
                <a:solidFill>
                  <a:schemeClr val="lt1"/>
                </a:solidFill>
              </a:defRPr>
            </a:lvl3pPr>
            <a:lvl4pPr indent="-298450" lvl="3" marL="1828800" rtl="0">
              <a:spcBef>
                <a:spcPts val="0"/>
              </a:spcBef>
              <a:spcAft>
                <a:spcPts val="0"/>
              </a:spcAft>
              <a:buClr>
                <a:schemeClr val="lt1"/>
              </a:buClr>
              <a:buSzPts val="1100"/>
              <a:buChar char="●"/>
              <a:defRPr>
                <a:solidFill>
                  <a:schemeClr val="lt1"/>
                </a:solidFill>
              </a:defRPr>
            </a:lvl4pPr>
            <a:lvl5pPr indent="-298450" lvl="4" marL="2286000" rtl="0">
              <a:spcBef>
                <a:spcPts val="0"/>
              </a:spcBef>
              <a:spcAft>
                <a:spcPts val="0"/>
              </a:spcAft>
              <a:buClr>
                <a:schemeClr val="lt1"/>
              </a:buClr>
              <a:buSzPts val="1100"/>
              <a:buChar char="○"/>
              <a:defRPr>
                <a:solidFill>
                  <a:schemeClr val="lt1"/>
                </a:solidFill>
              </a:defRPr>
            </a:lvl5pPr>
            <a:lvl6pPr indent="-298450" lvl="5" marL="2743200" rtl="0">
              <a:spcBef>
                <a:spcPts val="0"/>
              </a:spcBef>
              <a:spcAft>
                <a:spcPts val="0"/>
              </a:spcAft>
              <a:buClr>
                <a:schemeClr val="lt1"/>
              </a:buClr>
              <a:buSzPts val="1100"/>
              <a:buChar char="■"/>
              <a:defRPr>
                <a:solidFill>
                  <a:schemeClr val="lt1"/>
                </a:solidFill>
              </a:defRPr>
            </a:lvl6pPr>
            <a:lvl7pPr indent="-298450" lvl="6" marL="3200400" rtl="0">
              <a:spcBef>
                <a:spcPts val="0"/>
              </a:spcBef>
              <a:spcAft>
                <a:spcPts val="0"/>
              </a:spcAft>
              <a:buClr>
                <a:schemeClr val="lt1"/>
              </a:buClr>
              <a:buSzPts val="1100"/>
              <a:buChar char="●"/>
              <a:defRPr>
                <a:solidFill>
                  <a:schemeClr val="lt1"/>
                </a:solidFill>
              </a:defRPr>
            </a:lvl7pPr>
            <a:lvl8pPr indent="-298450" lvl="7" marL="3657600" rtl="0">
              <a:spcBef>
                <a:spcPts val="0"/>
              </a:spcBef>
              <a:spcAft>
                <a:spcPts val="0"/>
              </a:spcAft>
              <a:buClr>
                <a:schemeClr val="lt1"/>
              </a:buClr>
              <a:buSzPts val="1100"/>
              <a:buChar char="○"/>
              <a:defRPr>
                <a:solidFill>
                  <a:schemeClr val="lt1"/>
                </a:solidFill>
              </a:defRPr>
            </a:lvl8pPr>
            <a:lvl9pPr indent="-298450" lvl="8" marL="4114800" rtl="0">
              <a:spcBef>
                <a:spcPts val="0"/>
              </a:spcBef>
              <a:spcAft>
                <a:spcPts val="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rmAutofit/>
          </a:bodyPr>
          <a:lstStyle>
            <a:lvl1pPr lvl="0" rtl="0">
              <a:spcBef>
                <a:spcPts val="0"/>
              </a:spcBef>
              <a:spcAft>
                <a:spcPts val="0"/>
              </a:spcAft>
              <a:buSzPts val="2600"/>
              <a:buNone/>
              <a:defRPr sz="2600"/>
            </a:lvl1pPr>
            <a:lvl2pPr lvl="1" rtl="0">
              <a:spcBef>
                <a:spcPts val="0"/>
              </a:spcBef>
              <a:spcAft>
                <a:spcPts val="0"/>
              </a:spcAft>
              <a:buSzPts val="2600"/>
              <a:buNone/>
              <a:defRPr sz="2600"/>
            </a:lvl2pPr>
            <a:lvl3pPr lvl="2" rtl="0">
              <a:spcBef>
                <a:spcPts val="0"/>
              </a:spcBef>
              <a:spcAft>
                <a:spcPts val="0"/>
              </a:spcAft>
              <a:buSzPts val="2600"/>
              <a:buNone/>
              <a:defRPr sz="2600"/>
            </a:lvl3pPr>
            <a:lvl4pPr lvl="3" rtl="0">
              <a:spcBef>
                <a:spcPts val="0"/>
              </a:spcBef>
              <a:spcAft>
                <a:spcPts val="0"/>
              </a:spcAft>
              <a:buSzPts val="2600"/>
              <a:buNone/>
              <a:defRPr sz="2600"/>
            </a:lvl4pPr>
            <a:lvl5pPr lvl="4" rtl="0">
              <a:spcBef>
                <a:spcPts val="0"/>
              </a:spcBef>
              <a:spcAft>
                <a:spcPts val="0"/>
              </a:spcAft>
              <a:buSzPts val="2600"/>
              <a:buNone/>
              <a:defRPr sz="2600"/>
            </a:lvl5pPr>
            <a:lvl6pPr lvl="5" rtl="0">
              <a:spcBef>
                <a:spcPts val="0"/>
              </a:spcBef>
              <a:spcAft>
                <a:spcPts val="0"/>
              </a:spcAft>
              <a:buSzPts val="2600"/>
              <a:buNone/>
              <a:defRPr sz="2600"/>
            </a:lvl6pPr>
            <a:lvl7pPr lvl="6" rtl="0">
              <a:spcBef>
                <a:spcPts val="0"/>
              </a:spcBef>
              <a:spcAft>
                <a:spcPts val="0"/>
              </a:spcAft>
              <a:buSzPts val="2600"/>
              <a:buNone/>
              <a:defRPr sz="2600"/>
            </a:lvl7pPr>
            <a:lvl8pPr lvl="7" rtl="0">
              <a:spcBef>
                <a:spcPts val="0"/>
              </a:spcBef>
              <a:spcAft>
                <a:spcPts val="0"/>
              </a:spcAft>
              <a:buSzPts val="2600"/>
              <a:buNone/>
              <a:defRPr sz="2600"/>
            </a:lvl8pPr>
            <a:lvl9pPr lvl="8" rtl="0">
              <a:spcBef>
                <a:spcPts val="0"/>
              </a:spcBef>
              <a:spcAft>
                <a:spcPts val="0"/>
              </a:spcAft>
              <a:buSzPts val="2600"/>
              <a:buNone/>
              <a:defRPr sz="2600"/>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rtl="0">
              <a:spcBef>
                <a:spcPts val="0"/>
              </a:spcBef>
              <a:spcAft>
                <a:spcPts val="0"/>
              </a:spcAft>
              <a:buSzPts val="2600"/>
              <a:buNone/>
              <a:defRPr sz="2600"/>
            </a:lvl1pPr>
            <a:lvl2pPr lvl="1" rtl="0">
              <a:spcBef>
                <a:spcPts val="0"/>
              </a:spcBef>
              <a:spcAft>
                <a:spcPts val="0"/>
              </a:spcAft>
              <a:buSzPts val="2600"/>
              <a:buNone/>
              <a:defRPr sz="2600"/>
            </a:lvl2pPr>
            <a:lvl3pPr lvl="2" rtl="0">
              <a:spcBef>
                <a:spcPts val="0"/>
              </a:spcBef>
              <a:spcAft>
                <a:spcPts val="0"/>
              </a:spcAft>
              <a:buSzPts val="2600"/>
              <a:buNone/>
              <a:defRPr sz="2600"/>
            </a:lvl3pPr>
            <a:lvl4pPr lvl="3" rtl="0">
              <a:spcBef>
                <a:spcPts val="0"/>
              </a:spcBef>
              <a:spcAft>
                <a:spcPts val="0"/>
              </a:spcAft>
              <a:buSzPts val="2600"/>
              <a:buNone/>
              <a:defRPr sz="2600"/>
            </a:lvl4pPr>
            <a:lvl5pPr lvl="4" rtl="0">
              <a:spcBef>
                <a:spcPts val="0"/>
              </a:spcBef>
              <a:spcAft>
                <a:spcPts val="0"/>
              </a:spcAft>
              <a:buSzPts val="2600"/>
              <a:buNone/>
              <a:defRPr sz="2600"/>
            </a:lvl5pPr>
            <a:lvl6pPr lvl="5" rtl="0">
              <a:spcBef>
                <a:spcPts val="0"/>
              </a:spcBef>
              <a:spcAft>
                <a:spcPts val="0"/>
              </a:spcAft>
              <a:buSzPts val="2600"/>
              <a:buNone/>
              <a:defRPr sz="2600"/>
            </a:lvl6pPr>
            <a:lvl7pPr lvl="6" rtl="0">
              <a:spcBef>
                <a:spcPts val="0"/>
              </a:spcBef>
              <a:spcAft>
                <a:spcPts val="0"/>
              </a:spcAft>
              <a:buSzPts val="2600"/>
              <a:buNone/>
              <a:defRPr sz="2600"/>
            </a:lvl7pPr>
            <a:lvl8pPr lvl="7" rtl="0">
              <a:spcBef>
                <a:spcPts val="0"/>
              </a:spcBef>
              <a:spcAft>
                <a:spcPts val="0"/>
              </a:spcAft>
              <a:buSzPts val="2600"/>
              <a:buNone/>
              <a:defRPr sz="2600"/>
            </a:lvl8pPr>
            <a:lvl9pPr lvl="8" rtl="0">
              <a:spcBef>
                <a:spcPts val="0"/>
              </a:spcBef>
              <a:spcAft>
                <a:spcPts val="0"/>
              </a:spcAft>
              <a:buSzPts val="2600"/>
              <a:buNone/>
              <a:defRPr sz="2600"/>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rtl="0">
              <a:spcBef>
                <a:spcPts val="0"/>
              </a:spcBef>
              <a:spcAft>
                <a:spcPts val="0"/>
              </a:spcAft>
              <a:buSzPts val="2600"/>
              <a:buNone/>
              <a:defRPr sz="2600"/>
            </a:lvl1pPr>
            <a:lvl2pPr lvl="1" rtl="0">
              <a:spcBef>
                <a:spcPts val="0"/>
              </a:spcBef>
              <a:spcAft>
                <a:spcPts val="0"/>
              </a:spcAft>
              <a:buSzPts val="2600"/>
              <a:buNone/>
              <a:defRPr sz="2600"/>
            </a:lvl2pPr>
            <a:lvl3pPr lvl="2" rtl="0">
              <a:spcBef>
                <a:spcPts val="0"/>
              </a:spcBef>
              <a:spcAft>
                <a:spcPts val="0"/>
              </a:spcAft>
              <a:buSzPts val="2600"/>
              <a:buNone/>
              <a:defRPr sz="2600"/>
            </a:lvl3pPr>
            <a:lvl4pPr lvl="3" rtl="0">
              <a:spcBef>
                <a:spcPts val="0"/>
              </a:spcBef>
              <a:spcAft>
                <a:spcPts val="0"/>
              </a:spcAft>
              <a:buSzPts val="2600"/>
              <a:buNone/>
              <a:defRPr sz="2600"/>
            </a:lvl4pPr>
            <a:lvl5pPr lvl="4" rtl="0">
              <a:spcBef>
                <a:spcPts val="0"/>
              </a:spcBef>
              <a:spcAft>
                <a:spcPts val="0"/>
              </a:spcAft>
              <a:buSzPts val="2600"/>
              <a:buNone/>
              <a:defRPr sz="2600"/>
            </a:lvl5pPr>
            <a:lvl6pPr lvl="5" rtl="0">
              <a:spcBef>
                <a:spcPts val="0"/>
              </a:spcBef>
              <a:spcAft>
                <a:spcPts val="0"/>
              </a:spcAft>
              <a:buSzPts val="2600"/>
              <a:buNone/>
              <a:defRPr sz="2600"/>
            </a:lvl6pPr>
            <a:lvl7pPr lvl="6" rtl="0">
              <a:spcBef>
                <a:spcPts val="0"/>
              </a:spcBef>
              <a:spcAft>
                <a:spcPts val="0"/>
              </a:spcAft>
              <a:buSzPts val="2600"/>
              <a:buNone/>
              <a:defRPr sz="2600"/>
            </a:lvl7pPr>
            <a:lvl8pPr lvl="7" rtl="0">
              <a:spcBef>
                <a:spcPts val="0"/>
              </a:spcBef>
              <a:spcAft>
                <a:spcPts val="0"/>
              </a:spcAft>
              <a:buSzPts val="2600"/>
              <a:buNone/>
              <a:defRPr sz="2600"/>
            </a:lvl8pPr>
            <a:lvl9pPr lvl="8" rtl="0">
              <a:spcBef>
                <a:spcPts val="0"/>
              </a:spcBef>
              <a:spcAft>
                <a:spcPts val="0"/>
              </a:spcAft>
              <a:buSzPts val="2600"/>
              <a:buNone/>
              <a:defRPr sz="2600"/>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rmAutofit/>
          </a:bodyPr>
          <a:lstStyle>
            <a:lvl1pPr lvl="0" rtl="0">
              <a:spcBef>
                <a:spcPts val="0"/>
              </a:spcBef>
              <a:spcAft>
                <a:spcPts val="0"/>
              </a:spcAft>
              <a:buSzPts val="2600"/>
              <a:buNone/>
              <a:defRPr sz="2600"/>
            </a:lvl1pPr>
            <a:lvl2pPr lvl="1" rtl="0">
              <a:spcBef>
                <a:spcPts val="0"/>
              </a:spcBef>
              <a:spcAft>
                <a:spcPts val="0"/>
              </a:spcAft>
              <a:buSzPts val="2600"/>
              <a:buNone/>
              <a:defRPr sz="2600"/>
            </a:lvl2pPr>
            <a:lvl3pPr lvl="2" rtl="0">
              <a:spcBef>
                <a:spcPts val="0"/>
              </a:spcBef>
              <a:spcAft>
                <a:spcPts val="0"/>
              </a:spcAft>
              <a:buSzPts val="2600"/>
              <a:buNone/>
              <a:defRPr sz="2600"/>
            </a:lvl3pPr>
            <a:lvl4pPr lvl="3" rtl="0">
              <a:spcBef>
                <a:spcPts val="0"/>
              </a:spcBef>
              <a:spcAft>
                <a:spcPts val="0"/>
              </a:spcAft>
              <a:buSzPts val="2600"/>
              <a:buNone/>
              <a:defRPr sz="2600"/>
            </a:lvl4pPr>
            <a:lvl5pPr lvl="4" rtl="0">
              <a:spcBef>
                <a:spcPts val="0"/>
              </a:spcBef>
              <a:spcAft>
                <a:spcPts val="0"/>
              </a:spcAft>
              <a:buSzPts val="2600"/>
              <a:buNone/>
              <a:defRPr sz="2600"/>
            </a:lvl5pPr>
            <a:lvl6pPr lvl="5" rtl="0">
              <a:spcBef>
                <a:spcPts val="0"/>
              </a:spcBef>
              <a:spcAft>
                <a:spcPts val="0"/>
              </a:spcAft>
              <a:buSzPts val="2600"/>
              <a:buNone/>
              <a:defRPr sz="2600"/>
            </a:lvl6pPr>
            <a:lvl7pPr lvl="6" rtl="0">
              <a:spcBef>
                <a:spcPts val="0"/>
              </a:spcBef>
              <a:spcAft>
                <a:spcPts val="0"/>
              </a:spcAft>
              <a:buSzPts val="2600"/>
              <a:buNone/>
              <a:defRPr sz="2600"/>
            </a:lvl7pPr>
            <a:lvl8pPr lvl="7" rtl="0">
              <a:spcBef>
                <a:spcPts val="0"/>
              </a:spcBef>
              <a:spcAft>
                <a:spcPts val="0"/>
              </a:spcAft>
              <a:buSzPts val="2600"/>
              <a:buNone/>
              <a:defRPr sz="2600"/>
            </a:lvl8pPr>
            <a:lvl9pPr lvl="8" rtl="0">
              <a:spcBef>
                <a:spcPts val="0"/>
              </a:spcBef>
              <a:spcAft>
                <a:spcPts val="0"/>
              </a:spcAft>
              <a:buSzPts val="2600"/>
              <a:buNone/>
              <a:defRPr sz="2600"/>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lvl1pPr lvl="0" rtl="0">
              <a:spcBef>
                <a:spcPts val="0"/>
              </a:spcBef>
              <a:spcAft>
                <a:spcPts val="0"/>
              </a:spcAft>
              <a:buSzPts val="2600"/>
              <a:buNone/>
              <a:defRPr sz="2600"/>
            </a:lvl1pPr>
            <a:lvl2pPr lvl="1" rtl="0">
              <a:spcBef>
                <a:spcPts val="0"/>
              </a:spcBef>
              <a:spcAft>
                <a:spcPts val="0"/>
              </a:spcAft>
              <a:buSzPts val="2600"/>
              <a:buNone/>
              <a:defRPr sz="2600"/>
            </a:lvl2pPr>
            <a:lvl3pPr lvl="2" rtl="0">
              <a:spcBef>
                <a:spcPts val="0"/>
              </a:spcBef>
              <a:spcAft>
                <a:spcPts val="0"/>
              </a:spcAft>
              <a:buSzPts val="2600"/>
              <a:buNone/>
              <a:defRPr sz="2600"/>
            </a:lvl3pPr>
            <a:lvl4pPr lvl="3" rtl="0">
              <a:spcBef>
                <a:spcPts val="0"/>
              </a:spcBef>
              <a:spcAft>
                <a:spcPts val="0"/>
              </a:spcAft>
              <a:buSzPts val="2600"/>
              <a:buNone/>
              <a:defRPr sz="2600"/>
            </a:lvl4pPr>
            <a:lvl5pPr lvl="4" rtl="0">
              <a:spcBef>
                <a:spcPts val="0"/>
              </a:spcBef>
              <a:spcAft>
                <a:spcPts val="0"/>
              </a:spcAft>
              <a:buSzPts val="2600"/>
              <a:buNone/>
              <a:defRPr sz="2600"/>
            </a:lvl5pPr>
            <a:lvl6pPr lvl="5" rtl="0">
              <a:spcBef>
                <a:spcPts val="0"/>
              </a:spcBef>
              <a:spcAft>
                <a:spcPts val="0"/>
              </a:spcAft>
              <a:buSzPts val="2600"/>
              <a:buNone/>
              <a:defRPr sz="2600"/>
            </a:lvl6pPr>
            <a:lvl7pPr lvl="6" rtl="0">
              <a:spcBef>
                <a:spcPts val="0"/>
              </a:spcBef>
              <a:spcAft>
                <a:spcPts val="0"/>
              </a:spcAft>
              <a:buSzPts val="2600"/>
              <a:buNone/>
              <a:defRPr sz="2600"/>
            </a:lvl7pPr>
            <a:lvl8pPr lvl="7" rtl="0">
              <a:spcBef>
                <a:spcPts val="0"/>
              </a:spcBef>
              <a:spcAft>
                <a:spcPts val="0"/>
              </a:spcAft>
              <a:buSzPts val="2600"/>
              <a:buNone/>
              <a:defRPr sz="2600"/>
            </a:lvl8pPr>
            <a:lvl9pPr lvl="8" rtl="0">
              <a:spcBef>
                <a:spcPts val="0"/>
              </a:spcBef>
              <a:spcAft>
                <a:spcPts val="0"/>
              </a:spcAft>
              <a:buSzPts val="2600"/>
              <a:buNone/>
              <a:defRPr sz="2600"/>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1pPr>
            <a:lvl2pPr lvl="1" rt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2pPr>
            <a:lvl3pPr lvl="2" rt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3pPr>
            <a:lvl4pPr lvl="3" rt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4pPr>
            <a:lvl5pPr lvl="4" rt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5pPr>
            <a:lvl6pPr lvl="5" rt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6pPr>
            <a:lvl7pPr lvl="6" rt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7pPr>
            <a:lvl8pPr lvl="7" rt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8pPr>
            <a:lvl9pPr lvl="8" rt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rtl="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rtl="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rtl="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rtl="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rtl="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rtl="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rtl="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rtl="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rtl="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accent1"/>
                </a:solidFill>
                <a:latin typeface="Lato"/>
                <a:ea typeface="Lato"/>
                <a:cs typeface="Lato"/>
                <a:sym typeface="Lato"/>
              </a:defRPr>
            </a:lvl1pPr>
            <a:lvl2pPr lvl="1" rtl="0" algn="r">
              <a:buNone/>
              <a:defRPr sz="1000">
                <a:solidFill>
                  <a:schemeClr val="accent1"/>
                </a:solidFill>
                <a:latin typeface="Lato"/>
                <a:ea typeface="Lato"/>
                <a:cs typeface="Lato"/>
                <a:sym typeface="Lato"/>
              </a:defRPr>
            </a:lvl2pPr>
            <a:lvl3pPr lvl="2" rtl="0" algn="r">
              <a:buNone/>
              <a:defRPr sz="1000">
                <a:solidFill>
                  <a:schemeClr val="accent1"/>
                </a:solidFill>
                <a:latin typeface="Lato"/>
                <a:ea typeface="Lato"/>
                <a:cs typeface="Lato"/>
                <a:sym typeface="Lato"/>
              </a:defRPr>
            </a:lvl3pPr>
            <a:lvl4pPr lvl="3" rtl="0" algn="r">
              <a:buNone/>
              <a:defRPr sz="1000">
                <a:solidFill>
                  <a:schemeClr val="accent1"/>
                </a:solidFill>
                <a:latin typeface="Lato"/>
                <a:ea typeface="Lato"/>
                <a:cs typeface="Lato"/>
                <a:sym typeface="Lato"/>
              </a:defRPr>
            </a:lvl4pPr>
            <a:lvl5pPr lvl="4" rtl="0" algn="r">
              <a:buNone/>
              <a:defRPr sz="1000">
                <a:solidFill>
                  <a:schemeClr val="accent1"/>
                </a:solidFill>
                <a:latin typeface="Lato"/>
                <a:ea typeface="Lato"/>
                <a:cs typeface="Lato"/>
                <a:sym typeface="Lato"/>
              </a:defRPr>
            </a:lvl5pPr>
            <a:lvl6pPr lvl="5" rtl="0" algn="r">
              <a:buNone/>
              <a:defRPr sz="1000">
                <a:solidFill>
                  <a:schemeClr val="accent1"/>
                </a:solidFill>
                <a:latin typeface="Lato"/>
                <a:ea typeface="Lato"/>
                <a:cs typeface="Lato"/>
                <a:sym typeface="Lato"/>
              </a:defRPr>
            </a:lvl6pPr>
            <a:lvl7pPr lvl="6" rtl="0" algn="r">
              <a:buNone/>
              <a:defRPr sz="1000">
                <a:solidFill>
                  <a:schemeClr val="accent1"/>
                </a:solidFill>
                <a:latin typeface="Lato"/>
                <a:ea typeface="Lato"/>
                <a:cs typeface="Lato"/>
                <a:sym typeface="Lato"/>
              </a:defRPr>
            </a:lvl7pPr>
            <a:lvl8pPr lvl="7" rtl="0" algn="r">
              <a:buNone/>
              <a:defRPr sz="1000">
                <a:solidFill>
                  <a:schemeClr val="accent1"/>
                </a:solidFill>
                <a:latin typeface="Lato"/>
                <a:ea typeface="Lato"/>
                <a:cs typeface="Lato"/>
                <a:sym typeface="Lato"/>
              </a:defRPr>
            </a:lvl8pPr>
            <a:lvl9pPr lvl="8" rtl="0"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xml"/><Relationship Id="rId3" Type="http://schemas.openxmlformats.org/officeDocument/2006/relationships/image" Target="../media/image3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34.png"/><Relationship Id="rId4" Type="http://schemas.openxmlformats.org/officeDocument/2006/relationships/image" Target="../media/image28.png"/><Relationship Id="rId5"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37.png"/><Relationship Id="rId4" Type="http://schemas.openxmlformats.org/officeDocument/2006/relationships/hyperlink" Target="https://notebook.community/mbeyeler/opencv-machine-learning/notebooks/10.03-Using-Random-Forests-for-Face-Recognition)" TargetMode="External"/><Relationship Id="rId5" Type="http://schemas.openxmlformats.org/officeDocument/2006/relationships/hyperlink" Target="https://selectstar-ai.medium.com/what-is-mnist-and-why-is-it-important-e9a269edbad5"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33.png"/><Relationship Id="rId4" Type="http://schemas.openxmlformats.org/officeDocument/2006/relationships/image" Target="../media/image30.png"/><Relationship Id="rId11" Type="http://schemas.openxmlformats.org/officeDocument/2006/relationships/image" Target="../media/image38.png"/><Relationship Id="rId10" Type="http://schemas.openxmlformats.org/officeDocument/2006/relationships/image" Target="../media/image27.png"/><Relationship Id="rId12" Type="http://schemas.openxmlformats.org/officeDocument/2006/relationships/image" Target="../media/image35.png"/><Relationship Id="rId9" Type="http://schemas.openxmlformats.org/officeDocument/2006/relationships/image" Target="../media/image29.png"/><Relationship Id="rId5" Type="http://schemas.openxmlformats.org/officeDocument/2006/relationships/image" Target="../media/image32.png"/><Relationship Id="rId6" Type="http://schemas.openxmlformats.org/officeDocument/2006/relationships/image" Target="../media/image19.png"/><Relationship Id="rId7" Type="http://schemas.openxmlformats.org/officeDocument/2006/relationships/image" Target="../media/image23.png"/><Relationship Id="rId8" Type="http://schemas.openxmlformats.org/officeDocument/2006/relationships/image" Target="../media/image2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3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image" Target="../media/image13.png"/><Relationship Id="rId4" Type="http://schemas.openxmlformats.org/officeDocument/2006/relationships/hyperlink" Target="https://www.kaggle.com/datasets/kasikrit/att-database-of-faces"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image" Target="../media/image3.png"/><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image" Target="../media/image22.png"/><Relationship Id="rId4" Type="http://schemas.openxmlformats.org/officeDocument/2006/relationships/image" Target="../media/image24.png"/><Relationship Id="rId5" Type="http://schemas.openxmlformats.org/officeDocument/2006/relationships/image" Target="../media/image1.png"/><Relationship Id="rId6"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17.png"/><Relationship Id="rId4" Type="http://schemas.openxmlformats.org/officeDocument/2006/relationships/image" Target="../media/image7.png"/><Relationship Id="rId5" Type="http://schemas.openxmlformats.org/officeDocument/2006/relationships/image" Target="../media/image1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5.png"/><Relationship Id="rId4" Type="http://schemas.openxmlformats.org/officeDocument/2006/relationships/image" Target="../media/image9.png"/><Relationship Id="rId5" Type="http://schemas.openxmlformats.org/officeDocument/2006/relationships/image" Target="../media/image26.png"/><Relationship Id="rId6"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8.png"/><Relationship Id="rId4" Type="http://schemas.openxmlformats.org/officeDocument/2006/relationships/image" Target="../media/image18.png"/><Relationship Id="rId5" Type="http://schemas.openxmlformats.org/officeDocument/2006/relationships/image" Target="../media/image21.png"/><Relationship Id="rId6" Type="http://schemas.openxmlformats.org/officeDocument/2006/relationships/image" Target="../media/image10.png"/><Relationship Id="rId7"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36.png"/><Relationship Id="rId4" Type="http://schemas.openxmlformats.org/officeDocument/2006/relationships/image" Target="../media/image16.png"/><Relationship Id="rId5"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3177EE"/>
            </a:gs>
            <a:gs pos="100000">
              <a:srgbClr val="113D8A"/>
            </a:gs>
          </a:gsLst>
          <a:path path="circle">
            <a:fillToRect b="50%" l="50%" r="50%" t="50%"/>
          </a:path>
          <a:tileRect/>
        </a:gradFill>
      </p:bgPr>
    </p:bg>
    <p:spTree>
      <p:nvGrpSpPr>
        <p:cNvPr id="85" name="Shape 85"/>
        <p:cNvGrpSpPr/>
        <p:nvPr/>
      </p:nvGrpSpPr>
      <p:grpSpPr>
        <a:xfrm>
          <a:off x="0" y="0"/>
          <a:ext cx="0" cy="0"/>
          <a:chOff x="0" y="0"/>
          <a:chExt cx="0" cy="0"/>
        </a:xfrm>
      </p:grpSpPr>
      <p:sp>
        <p:nvSpPr>
          <p:cNvPr id="86" name="Google Shape;86;p13"/>
          <p:cNvSpPr txBox="1"/>
          <p:nvPr>
            <p:ph idx="4294967295" type="ctrTitle"/>
          </p:nvPr>
        </p:nvSpPr>
        <p:spPr>
          <a:xfrm>
            <a:off x="0" y="0"/>
            <a:ext cx="9144000" cy="1066800"/>
          </a:xfrm>
          <a:prstGeom prst="rect">
            <a:avLst/>
          </a:prstGeom>
          <a:noFill/>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 sz="3180">
                <a:solidFill>
                  <a:schemeClr val="lt1"/>
                </a:solidFill>
              </a:rPr>
              <a:t>AT&amp;T/Olivetti Facial Recognition with Machine Learning and Deep Learning</a:t>
            </a:r>
            <a:endParaRPr sz="3180">
              <a:solidFill>
                <a:schemeClr val="lt1"/>
              </a:solidFill>
            </a:endParaRPr>
          </a:p>
        </p:txBody>
      </p:sp>
      <p:sp>
        <p:nvSpPr>
          <p:cNvPr id="87" name="Google Shape;87;p13"/>
          <p:cNvSpPr txBox="1"/>
          <p:nvPr>
            <p:ph idx="4294967295" type="subTitle"/>
          </p:nvPr>
        </p:nvSpPr>
        <p:spPr>
          <a:xfrm>
            <a:off x="2" y="4602300"/>
            <a:ext cx="7688100" cy="54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b="1" lang="en">
                <a:solidFill>
                  <a:schemeClr val="lt1"/>
                </a:solidFill>
              </a:rPr>
              <a:t>Lisa Drain, Dominic Marin, Francisco Latimer, Shoaib Farooqui</a:t>
            </a:r>
            <a:endParaRPr b="1">
              <a:solidFill>
                <a:schemeClr val="lt1"/>
              </a:solidFill>
            </a:endParaRPr>
          </a:p>
        </p:txBody>
      </p:sp>
      <p:pic>
        <p:nvPicPr>
          <p:cNvPr id="88" name="Google Shape;88;p13"/>
          <p:cNvPicPr preferRelativeResize="0"/>
          <p:nvPr/>
        </p:nvPicPr>
        <p:blipFill>
          <a:blip r:embed="rId3">
            <a:alphaModFix/>
          </a:blip>
          <a:stretch>
            <a:fillRect/>
          </a:stretch>
        </p:blipFill>
        <p:spPr>
          <a:xfrm>
            <a:off x="252238" y="1066675"/>
            <a:ext cx="8577724" cy="33880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7" name="Shape 157"/>
        <p:cNvGrpSpPr/>
        <p:nvPr/>
      </p:nvGrpSpPr>
      <p:grpSpPr>
        <a:xfrm>
          <a:off x="0" y="0"/>
          <a:ext cx="0" cy="0"/>
          <a:chOff x="0" y="0"/>
          <a:chExt cx="0" cy="0"/>
        </a:xfrm>
      </p:grpSpPr>
      <p:sp>
        <p:nvSpPr>
          <p:cNvPr id="158" name="Google Shape;158;p22"/>
          <p:cNvSpPr/>
          <p:nvPr/>
        </p:nvSpPr>
        <p:spPr>
          <a:xfrm>
            <a:off x="6143325" y="469425"/>
            <a:ext cx="2084700" cy="43692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22"/>
          <p:cNvSpPr txBox="1"/>
          <p:nvPr/>
        </p:nvSpPr>
        <p:spPr>
          <a:xfrm>
            <a:off x="915900" y="0"/>
            <a:ext cx="7312200" cy="469500"/>
          </a:xfrm>
          <a:prstGeom prst="rect">
            <a:avLst/>
          </a:prstGeom>
          <a:gradFill>
            <a:gsLst>
              <a:gs pos="0">
                <a:srgbClr val="3177EE"/>
              </a:gs>
              <a:gs pos="100000">
                <a:srgbClr val="113D8A"/>
              </a:gs>
            </a:gsLst>
            <a:path path="circle">
              <a:fillToRect b="50%" l="50%" r="50%" t="50%"/>
            </a:path>
            <a:tileRect/>
          </a:gradFill>
          <a:ln cap="flat" cmpd="sng" w="3810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b="1" lang="en" sz="1850">
                <a:solidFill>
                  <a:schemeClr val="lt1"/>
                </a:solidFill>
              </a:rPr>
              <a:t>Average Pixel Intensity and PySpark</a:t>
            </a:r>
            <a:endParaRPr b="1" sz="1850">
              <a:solidFill>
                <a:schemeClr val="lt1"/>
              </a:solidFill>
            </a:endParaRPr>
          </a:p>
        </p:txBody>
      </p:sp>
      <p:pic>
        <p:nvPicPr>
          <p:cNvPr id="160" name="Google Shape;160;p22"/>
          <p:cNvPicPr preferRelativeResize="0"/>
          <p:nvPr/>
        </p:nvPicPr>
        <p:blipFill>
          <a:blip r:embed="rId4">
            <a:alphaModFix/>
          </a:blip>
          <a:stretch>
            <a:fillRect/>
          </a:stretch>
        </p:blipFill>
        <p:spPr>
          <a:xfrm>
            <a:off x="915900" y="469500"/>
            <a:ext cx="5227437" cy="4369201"/>
          </a:xfrm>
          <a:prstGeom prst="rect">
            <a:avLst/>
          </a:prstGeom>
          <a:noFill/>
          <a:ln>
            <a:noFill/>
          </a:ln>
        </p:spPr>
      </p:pic>
      <p:pic>
        <p:nvPicPr>
          <p:cNvPr id="161" name="Google Shape;161;p22"/>
          <p:cNvPicPr preferRelativeResize="0"/>
          <p:nvPr/>
        </p:nvPicPr>
        <p:blipFill>
          <a:blip r:embed="rId5">
            <a:alphaModFix/>
          </a:blip>
          <a:stretch>
            <a:fillRect/>
          </a:stretch>
        </p:blipFill>
        <p:spPr>
          <a:xfrm>
            <a:off x="6094437" y="958650"/>
            <a:ext cx="2133600" cy="3390900"/>
          </a:xfrm>
          <a:prstGeom prst="rect">
            <a:avLst/>
          </a:prstGeom>
          <a:noFill/>
          <a:ln>
            <a:noFill/>
          </a:ln>
        </p:spPr>
      </p:pic>
      <p:sp>
        <p:nvSpPr>
          <p:cNvPr id="162" name="Google Shape;162;p22"/>
          <p:cNvSpPr/>
          <p:nvPr/>
        </p:nvSpPr>
        <p:spPr>
          <a:xfrm>
            <a:off x="936775" y="478600"/>
            <a:ext cx="7291200" cy="4369200"/>
          </a:xfrm>
          <a:prstGeom prst="rect">
            <a:avLst/>
          </a:prstGeom>
          <a:no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6" name="Shape 166"/>
        <p:cNvGrpSpPr/>
        <p:nvPr/>
      </p:nvGrpSpPr>
      <p:grpSpPr>
        <a:xfrm>
          <a:off x="0" y="0"/>
          <a:ext cx="0" cy="0"/>
          <a:chOff x="0" y="0"/>
          <a:chExt cx="0" cy="0"/>
        </a:xfrm>
      </p:grpSpPr>
      <p:sp>
        <p:nvSpPr>
          <p:cNvPr id="167" name="Google Shape;167;p23"/>
          <p:cNvSpPr txBox="1"/>
          <p:nvPr/>
        </p:nvSpPr>
        <p:spPr>
          <a:xfrm>
            <a:off x="915900" y="446275"/>
            <a:ext cx="7312200" cy="469500"/>
          </a:xfrm>
          <a:prstGeom prst="rect">
            <a:avLst/>
          </a:prstGeom>
          <a:gradFill>
            <a:gsLst>
              <a:gs pos="0">
                <a:srgbClr val="3177EE"/>
              </a:gs>
              <a:gs pos="100000">
                <a:srgbClr val="113D8A"/>
              </a:gs>
            </a:gsLst>
            <a:path path="circle">
              <a:fillToRect b="50%" l="50%" r="50%" t="50%"/>
            </a:path>
            <a:tileRect/>
          </a:gradFill>
          <a:ln cap="flat" cmpd="sng" w="3810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b="1" lang="en" sz="1850">
                <a:solidFill>
                  <a:schemeClr val="lt1"/>
                </a:solidFill>
              </a:rPr>
              <a:t>References</a:t>
            </a:r>
            <a:endParaRPr b="1" sz="1850">
              <a:solidFill>
                <a:schemeClr val="lt1"/>
              </a:solidFill>
            </a:endParaRPr>
          </a:p>
        </p:txBody>
      </p:sp>
      <p:sp>
        <p:nvSpPr>
          <p:cNvPr id="168" name="Google Shape;168;p23"/>
          <p:cNvSpPr txBox="1"/>
          <p:nvPr/>
        </p:nvSpPr>
        <p:spPr>
          <a:xfrm>
            <a:off x="915900" y="915775"/>
            <a:ext cx="7312200" cy="3791100"/>
          </a:xfrm>
          <a:prstGeom prst="rect">
            <a:avLst/>
          </a:prstGeom>
          <a:gradFill>
            <a:gsLst>
              <a:gs pos="0">
                <a:schemeClr val="lt1"/>
              </a:gs>
              <a:gs pos="100000">
                <a:srgbClr val="889EC5"/>
              </a:gs>
              <a:gs pos="100000">
                <a:srgbClr val="113D8A"/>
              </a:gs>
            </a:gsLst>
            <a:lin ang="5400012" scaled="0"/>
          </a:gradFill>
          <a:ln cap="flat" cmpd="sng" w="3810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800" u="sng">
                <a:solidFill>
                  <a:schemeClr val="dk2"/>
                </a:solidFill>
                <a:hlinkClick r:id="rId4">
                  <a:extLst>
                    <a:ext uri="{A12FA001-AC4F-418D-AE19-62706E023703}">
                      <ahyp:hlinkClr val="tx"/>
                    </a:ext>
                  </a:extLst>
                </a:hlinkClick>
              </a:rPr>
              <a:t>Using Random Forests for Face Recognition</a:t>
            </a:r>
            <a:endParaRPr b="1" sz="1800">
              <a:solidFill>
                <a:schemeClr val="dk2"/>
              </a:solidFill>
            </a:endParaRPr>
          </a:p>
          <a:p>
            <a:pPr indent="0" lvl="0" marL="457200" rtl="0" algn="l">
              <a:lnSpc>
                <a:spcPct val="115000"/>
              </a:lnSpc>
              <a:spcBef>
                <a:spcPts val="1200"/>
              </a:spcBef>
              <a:spcAft>
                <a:spcPts val="0"/>
              </a:spcAft>
              <a:buNone/>
            </a:pPr>
            <a:r>
              <a:rPr b="1" lang="en" sz="1800">
                <a:solidFill>
                  <a:schemeClr val="dk2"/>
                </a:solidFill>
              </a:rPr>
              <a:t>The above link contains an excerpt from the book </a:t>
            </a:r>
            <a:r>
              <a:rPr b="1" lang="en" sz="1800" u="sng">
                <a:solidFill>
                  <a:schemeClr val="dk2"/>
                </a:solidFill>
              </a:rPr>
              <a:t>Machine Learning for OpenCV</a:t>
            </a:r>
            <a:r>
              <a:rPr b="1" lang="en" sz="1800">
                <a:solidFill>
                  <a:schemeClr val="dk2"/>
                </a:solidFill>
              </a:rPr>
              <a:t> by Michael Beyeler. While the Random Forest Classifier model in the script referenced in this ReadMe does not utilize CV, using Random Forest for this solution was inspired by the link.</a:t>
            </a:r>
            <a:endParaRPr b="1" sz="1800">
              <a:solidFill>
                <a:schemeClr val="dk2"/>
              </a:solidFill>
            </a:endParaRPr>
          </a:p>
          <a:p>
            <a:pPr indent="0" lvl="0" marL="0" rtl="0" algn="l">
              <a:lnSpc>
                <a:spcPct val="115000"/>
              </a:lnSpc>
              <a:spcBef>
                <a:spcPts val="1200"/>
              </a:spcBef>
              <a:spcAft>
                <a:spcPts val="0"/>
              </a:spcAft>
              <a:buNone/>
            </a:pPr>
            <a:r>
              <a:rPr b="1" lang="en" sz="1800" u="sng">
                <a:solidFill>
                  <a:schemeClr val="dk2"/>
                </a:solidFill>
                <a:hlinkClick r:id="rId5">
                  <a:extLst>
                    <a:ext uri="{A12FA001-AC4F-418D-AE19-62706E023703}">
                      <ahyp:hlinkClr val="tx"/>
                    </a:ext>
                  </a:extLst>
                </a:hlinkClick>
              </a:rPr>
              <a:t>What is MNIST? And why is it important?</a:t>
            </a:r>
            <a:r>
              <a:rPr b="1" lang="en" sz="1800">
                <a:solidFill>
                  <a:schemeClr val="dk2"/>
                </a:solidFill>
              </a:rPr>
              <a:t> On medium.com</a:t>
            </a:r>
            <a:endParaRPr b="1" sz="1800">
              <a:solidFill>
                <a:schemeClr val="dk2"/>
              </a:solidFill>
            </a:endParaRPr>
          </a:p>
          <a:p>
            <a:pPr indent="0" lvl="0" marL="457200" rtl="0" algn="l">
              <a:lnSpc>
                <a:spcPct val="115000"/>
              </a:lnSpc>
              <a:spcBef>
                <a:spcPts val="1200"/>
              </a:spcBef>
              <a:spcAft>
                <a:spcPts val="1200"/>
              </a:spcAft>
              <a:buNone/>
            </a:pPr>
            <a:r>
              <a:rPr b="1" lang="en" sz="1800">
                <a:solidFill>
                  <a:schemeClr val="dk2"/>
                </a:solidFill>
              </a:rPr>
              <a:t>The initial CNN model in this script pulls directly from the code and walkthrough in this Medium article, though the initial accuracy was very low (2.5%) prior to optimization.</a:t>
            </a:r>
            <a:endParaRPr b="1" sz="1800">
              <a:solidFill>
                <a:schemeClr val="dk2"/>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3177EE"/>
            </a:gs>
            <a:gs pos="100000">
              <a:srgbClr val="113D8A"/>
            </a:gs>
          </a:gsLst>
          <a:lin ang="5400012" scaled="0"/>
        </a:gradFill>
      </p:bgPr>
    </p:bg>
    <p:spTree>
      <p:nvGrpSpPr>
        <p:cNvPr id="172" name="Shape 172"/>
        <p:cNvGrpSpPr/>
        <p:nvPr/>
      </p:nvGrpSpPr>
      <p:grpSpPr>
        <a:xfrm>
          <a:off x="0" y="0"/>
          <a:ext cx="0" cy="0"/>
          <a:chOff x="0" y="0"/>
          <a:chExt cx="0" cy="0"/>
        </a:xfrm>
      </p:grpSpPr>
      <p:sp>
        <p:nvSpPr>
          <p:cNvPr id="173" name="Google Shape;173;p24"/>
          <p:cNvSpPr txBox="1"/>
          <p:nvPr>
            <p:ph idx="4294967295" type="ctrTitle"/>
          </p:nvPr>
        </p:nvSpPr>
        <p:spPr>
          <a:xfrm>
            <a:off x="0" y="0"/>
            <a:ext cx="9144000" cy="607800"/>
          </a:xfrm>
          <a:prstGeom prst="rect">
            <a:avLst/>
          </a:prstGeom>
          <a:noFill/>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 sz="3180">
                <a:solidFill>
                  <a:schemeClr val="lt1"/>
                </a:solidFill>
              </a:rPr>
              <a:t>Questions?</a:t>
            </a:r>
            <a:endParaRPr sz="3180">
              <a:solidFill>
                <a:schemeClr val="lt1"/>
              </a:solidFill>
            </a:endParaRPr>
          </a:p>
        </p:txBody>
      </p:sp>
      <p:sp>
        <p:nvSpPr>
          <p:cNvPr id="174" name="Google Shape;174;p24"/>
          <p:cNvSpPr txBox="1"/>
          <p:nvPr>
            <p:ph idx="4294967295" type="ctrTitle"/>
          </p:nvPr>
        </p:nvSpPr>
        <p:spPr>
          <a:xfrm>
            <a:off x="0" y="556500"/>
            <a:ext cx="9144000" cy="380700"/>
          </a:xfrm>
          <a:prstGeom prst="rect">
            <a:avLst/>
          </a:prstGeom>
          <a:noFill/>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 sz="1700">
                <a:solidFill>
                  <a:schemeClr val="lt1"/>
                </a:solidFill>
              </a:rPr>
              <a:t>Test Yourself</a:t>
            </a:r>
            <a:endParaRPr sz="1700">
              <a:solidFill>
                <a:schemeClr val="lt1"/>
              </a:solidFill>
            </a:endParaRPr>
          </a:p>
        </p:txBody>
      </p:sp>
      <p:pic>
        <p:nvPicPr>
          <p:cNvPr id="175" name="Google Shape;175;p24"/>
          <p:cNvPicPr preferRelativeResize="0"/>
          <p:nvPr/>
        </p:nvPicPr>
        <p:blipFill>
          <a:blip r:embed="rId3">
            <a:alphaModFix/>
          </a:blip>
          <a:stretch>
            <a:fillRect/>
          </a:stretch>
        </p:blipFill>
        <p:spPr>
          <a:xfrm>
            <a:off x="410000" y="1181325"/>
            <a:ext cx="1362075" cy="1685925"/>
          </a:xfrm>
          <a:prstGeom prst="rect">
            <a:avLst/>
          </a:prstGeom>
          <a:noFill/>
          <a:ln>
            <a:noFill/>
          </a:ln>
        </p:spPr>
      </p:pic>
      <p:pic>
        <p:nvPicPr>
          <p:cNvPr id="176" name="Google Shape;176;p24"/>
          <p:cNvPicPr preferRelativeResize="0"/>
          <p:nvPr/>
        </p:nvPicPr>
        <p:blipFill>
          <a:blip r:embed="rId4">
            <a:alphaModFix/>
          </a:blip>
          <a:stretch>
            <a:fillRect/>
          </a:stretch>
        </p:blipFill>
        <p:spPr>
          <a:xfrm>
            <a:off x="5596575" y="1181338"/>
            <a:ext cx="1390650" cy="1685925"/>
          </a:xfrm>
          <a:prstGeom prst="rect">
            <a:avLst/>
          </a:prstGeom>
          <a:noFill/>
          <a:ln>
            <a:noFill/>
          </a:ln>
        </p:spPr>
      </p:pic>
      <p:pic>
        <p:nvPicPr>
          <p:cNvPr id="177" name="Google Shape;177;p24"/>
          <p:cNvPicPr preferRelativeResize="0"/>
          <p:nvPr/>
        </p:nvPicPr>
        <p:blipFill>
          <a:blip r:embed="rId5">
            <a:alphaModFix/>
          </a:blip>
          <a:stretch>
            <a:fillRect/>
          </a:stretch>
        </p:blipFill>
        <p:spPr>
          <a:xfrm>
            <a:off x="2129038" y="1181325"/>
            <a:ext cx="1400175" cy="1685925"/>
          </a:xfrm>
          <a:prstGeom prst="rect">
            <a:avLst/>
          </a:prstGeom>
          <a:noFill/>
          <a:ln>
            <a:noFill/>
          </a:ln>
        </p:spPr>
      </p:pic>
      <p:pic>
        <p:nvPicPr>
          <p:cNvPr id="178" name="Google Shape;178;p24"/>
          <p:cNvPicPr preferRelativeResize="0"/>
          <p:nvPr/>
        </p:nvPicPr>
        <p:blipFill>
          <a:blip r:embed="rId6">
            <a:alphaModFix/>
          </a:blip>
          <a:stretch>
            <a:fillRect/>
          </a:stretch>
        </p:blipFill>
        <p:spPr>
          <a:xfrm>
            <a:off x="7371925" y="1181338"/>
            <a:ext cx="1390650" cy="1685925"/>
          </a:xfrm>
          <a:prstGeom prst="rect">
            <a:avLst/>
          </a:prstGeom>
          <a:noFill/>
          <a:ln>
            <a:noFill/>
          </a:ln>
        </p:spPr>
      </p:pic>
      <p:pic>
        <p:nvPicPr>
          <p:cNvPr id="179" name="Google Shape;179;p24"/>
          <p:cNvPicPr preferRelativeResize="0"/>
          <p:nvPr/>
        </p:nvPicPr>
        <p:blipFill>
          <a:blip r:embed="rId7">
            <a:alphaModFix/>
          </a:blip>
          <a:stretch>
            <a:fillRect/>
          </a:stretch>
        </p:blipFill>
        <p:spPr>
          <a:xfrm>
            <a:off x="371900" y="3457575"/>
            <a:ext cx="1400175" cy="1685925"/>
          </a:xfrm>
          <a:prstGeom prst="rect">
            <a:avLst/>
          </a:prstGeom>
          <a:noFill/>
          <a:ln>
            <a:noFill/>
          </a:ln>
        </p:spPr>
      </p:pic>
      <p:pic>
        <p:nvPicPr>
          <p:cNvPr id="180" name="Google Shape;180;p24"/>
          <p:cNvPicPr preferRelativeResize="0"/>
          <p:nvPr/>
        </p:nvPicPr>
        <p:blipFill>
          <a:blip r:embed="rId8">
            <a:alphaModFix/>
          </a:blip>
          <a:stretch>
            <a:fillRect/>
          </a:stretch>
        </p:blipFill>
        <p:spPr>
          <a:xfrm>
            <a:off x="7371925" y="3443263"/>
            <a:ext cx="1400175" cy="1704975"/>
          </a:xfrm>
          <a:prstGeom prst="rect">
            <a:avLst/>
          </a:prstGeom>
          <a:noFill/>
          <a:ln>
            <a:noFill/>
          </a:ln>
        </p:spPr>
      </p:pic>
      <p:pic>
        <p:nvPicPr>
          <p:cNvPr id="181" name="Google Shape;181;p24"/>
          <p:cNvPicPr preferRelativeResize="0"/>
          <p:nvPr/>
        </p:nvPicPr>
        <p:blipFill>
          <a:blip r:embed="rId9">
            <a:alphaModFix/>
          </a:blip>
          <a:stretch>
            <a:fillRect/>
          </a:stretch>
        </p:blipFill>
        <p:spPr>
          <a:xfrm>
            <a:off x="3886188" y="3462325"/>
            <a:ext cx="1371600" cy="1676400"/>
          </a:xfrm>
          <a:prstGeom prst="rect">
            <a:avLst/>
          </a:prstGeom>
          <a:noFill/>
          <a:ln>
            <a:noFill/>
          </a:ln>
        </p:spPr>
      </p:pic>
      <p:pic>
        <p:nvPicPr>
          <p:cNvPr id="182" name="Google Shape;182;p24"/>
          <p:cNvPicPr preferRelativeResize="0"/>
          <p:nvPr/>
        </p:nvPicPr>
        <p:blipFill>
          <a:blip r:embed="rId10">
            <a:alphaModFix/>
          </a:blip>
          <a:stretch>
            <a:fillRect/>
          </a:stretch>
        </p:blipFill>
        <p:spPr>
          <a:xfrm>
            <a:off x="3886188" y="1176575"/>
            <a:ext cx="1371600" cy="1695450"/>
          </a:xfrm>
          <a:prstGeom prst="rect">
            <a:avLst/>
          </a:prstGeom>
          <a:noFill/>
          <a:ln>
            <a:noFill/>
          </a:ln>
        </p:spPr>
      </p:pic>
      <p:pic>
        <p:nvPicPr>
          <p:cNvPr id="183" name="Google Shape;183;p24"/>
          <p:cNvPicPr preferRelativeResize="0"/>
          <p:nvPr/>
        </p:nvPicPr>
        <p:blipFill>
          <a:blip r:embed="rId11">
            <a:alphaModFix/>
          </a:blip>
          <a:stretch>
            <a:fillRect/>
          </a:stretch>
        </p:blipFill>
        <p:spPr>
          <a:xfrm>
            <a:off x="5565863" y="3443275"/>
            <a:ext cx="1400175" cy="1714500"/>
          </a:xfrm>
          <a:prstGeom prst="rect">
            <a:avLst/>
          </a:prstGeom>
          <a:noFill/>
          <a:ln>
            <a:noFill/>
          </a:ln>
        </p:spPr>
      </p:pic>
      <p:pic>
        <p:nvPicPr>
          <p:cNvPr id="184" name="Google Shape;184;p24"/>
          <p:cNvPicPr preferRelativeResize="0"/>
          <p:nvPr/>
        </p:nvPicPr>
        <p:blipFill>
          <a:blip r:embed="rId12">
            <a:alphaModFix/>
          </a:blip>
          <a:stretch>
            <a:fillRect/>
          </a:stretch>
        </p:blipFill>
        <p:spPr>
          <a:xfrm>
            <a:off x="2148100" y="3463425"/>
            <a:ext cx="1362075" cy="1674209"/>
          </a:xfrm>
          <a:prstGeom prst="rect">
            <a:avLst/>
          </a:prstGeom>
          <a:noFill/>
          <a:ln>
            <a:noFill/>
          </a:ln>
        </p:spPr>
      </p:pic>
      <p:sp>
        <p:nvSpPr>
          <p:cNvPr id="185" name="Google Shape;185;p24"/>
          <p:cNvSpPr txBox="1"/>
          <p:nvPr/>
        </p:nvSpPr>
        <p:spPr>
          <a:xfrm>
            <a:off x="0" y="855825"/>
            <a:ext cx="9144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chemeClr val="lt1"/>
                </a:solidFill>
                <a:latin typeface="Lato"/>
                <a:ea typeface="Lato"/>
                <a:cs typeface="Lato"/>
                <a:sym typeface="Lato"/>
              </a:rPr>
              <a:t>	       A.		  	       B.	        		      C.			    D.			     	     E.</a:t>
            </a:r>
            <a:endParaRPr b="1" sz="1800">
              <a:solidFill>
                <a:schemeClr val="lt1"/>
              </a:solidFill>
              <a:latin typeface="Lato"/>
              <a:ea typeface="Lato"/>
              <a:cs typeface="Lato"/>
              <a:sym typeface="Lato"/>
            </a:endParaRPr>
          </a:p>
        </p:txBody>
      </p:sp>
      <p:sp>
        <p:nvSpPr>
          <p:cNvPr id="186" name="Google Shape;186;p24"/>
          <p:cNvSpPr txBox="1"/>
          <p:nvPr/>
        </p:nvSpPr>
        <p:spPr>
          <a:xfrm>
            <a:off x="0" y="3111388"/>
            <a:ext cx="9144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chemeClr val="lt1"/>
                </a:solidFill>
                <a:latin typeface="Lato"/>
                <a:ea typeface="Lato"/>
                <a:cs typeface="Lato"/>
                <a:sym typeface="Lato"/>
              </a:rPr>
              <a:t>	       F.		  	       G.	        		      H.			    I.			     	     J.</a:t>
            </a:r>
            <a:endParaRPr b="1" sz="1800">
              <a:solidFill>
                <a:schemeClr val="lt1"/>
              </a:solidFill>
              <a:latin typeface="Lato"/>
              <a:ea typeface="Lato"/>
              <a:cs typeface="Lato"/>
              <a:sym typeface="La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3177EE"/>
            </a:gs>
            <a:gs pos="100000">
              <a:srgbClr val="113D8A"/>
            </a:gs>
          </a:gsLst>
          <a:lin ang="5400012" scaled="0"/>
        </a:gradFill>
      </p:bgPr>
    </p:bg>
    <p:spTree>
      <p:nvGrpSpPr>
        <p:cNvPr id="190" name="Shape 190"/>
        <p:cNvGrpSpPr/>
        <p:nvPr/>
      </p:nvGrpSpPr>
      <p:grpSpPr>
        <a:xfrm>
          <a:off x="0" y="0"/>
          <a:ext cx="0" cy="0"/>
          <a:chOff x="0" y="0"/>
          <a:chExt cx="0" cy="0"/>
        </a:xfrm>
      </p:grpSpPr>
      <p:sp>
        <p:nvSpPr>
          <p:cNvPr id="191" name="Google Shape;191;p25"/>
          <p:cNvSpPr txBox="1"/>
          <p:nvPr>
            <p:ph idx="4294967295" type="ctrTitle"/>
          </p:nvPr>
        </p:nvSpPr>
        <p:spPr>
          <a:xfrm>
            <a:off x="0" y="0"/>
            <a:ext cx="9144000" cy="1066800"/>
          </a:xfrm>
          <a:prstGeom prst="rect">
            <a:avLst/>
          </a:prstGeom>
          <a:noFill/>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 sz="3180">
                <a:solidFill>
                  <a:schemeClr val="lt1"/>
                </a:solidFill>
              </a:rPr>
              <a:t>Thanks Everyone!</a:t>
            </a:r>
            <a:endParaRPr sz="3180">
              <a:solidFill>
                <a:schemeClr val="lt1"/>
              </a:solidFill>
            </a:endParaRPr>
          </a:p>
          <a:p>
            <a:pPr indent="0" lvl="0" marL="0" rtl="0" algn="ctr">
              <a:spcBef>
                <a:spcPts val="0"/>
              </a:spcBef>
              <a:spcAft>
                <a:spcPts val="0"/>
              </a:spcAft>
              <a:buSzPts val="990"/>
              <a:buNone/>
            </a:pPr>
            <a:r>
              <a:t/>
            </a:r>
            <a:endParaRPr sz="1800">
              <a:solidFill>
                <a:schemeClr val="lt1"/>
              </a:solidFill>
            </a:endParaRPr>
          </a:p>
          <a:p>
            <a:pPr indent="0" lvl="0" marL="0" rtl="0" algn="ctr">
              <a:spcBef>
                <a:spcPts val="0"/>
              </a:spcBef>
              <a:spcAft>
                <a:spcPts val="0"/>
              </a:spcAft>
              <a:buSzPts val="990"/>
              <a:buNone/>
            </a:pPr>
            <a:r>
              <a:t/>
            </a:r>
            <a:endParaRPr sz="3180">
              <a:solidFill>
                <a:schemeClr val="lt1"/>
              </a:solidFill>
            </a:endParaRPr>
          </a:p>
        </p:txBody>
      </p:sp>
      <p:pic>
        <p:nvPicPr>
          <p:cNvPr id="192" name="Google Shape;192;p25"/>
          <p:cNvPicPr preferRelativeResize="0"/>
          <p:nvPr/>
        </p:nvPicPr>
        <p:blipFill>
          <a:blip r:embed="rId3">
            <a:alphaModFix/>
          </a:blip>
          <a:stretch>
            <a:fillRect/>
          </a:stretch>
        </p:blipFill>
        <p:spPr>
          <a:xfrm>
            <a:off x="252238" y="1066675"/>
            <a:ext cx="8577724" cy="3388025"/>
          </a:xfrm>
          <a:prstGeom prst="rect">
            <a:avLst/>
          </a:prstGeom>
          <a:noFill/>
          <a:ln>
            <a:noFill/>
          </a:ln>
        </p:spPr>
      </p:pic>
      <p:sp>
        <p:nvSpPr>
          <p:cNvPr id="193" name="Google Shape;193;p25"/>
          <p:cNvSpPr/>
          <p:nvPr/>
        </p:nvSpPr>
        <p:spPr>
          <a:xfrm>
            <a:off x="3884175" y="1096075"/>
            <a:ext cx="1314600" cy="1566900"/>
          </a:xfrm>
          <a:prstGeom prst="roundRect">
            <a:avLst>
              <a:gd fmla="val 16667" name="adj"/>
            </a:avLst>
          </a:prstGeom>
          <a:noFill/>
          <a:ln cap="flat" cmpd="sng" w="76200">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25"/>
          <p:cNvSpPr/>
          <p:nvPr/>
        </p:nvSpPr>
        <p:spPr>
          <a:xfrm>
            <a:off x="4704375" y="2181475"/>
            <a:ext cx="494400" cy="481500"/>
          </a:xfrm>
          <a:prstGeom prst="ellipse">
            <a:avLst/>
          </a:prstGeom>
          <a:noFill/>
          <a:ln cap="flat" cmpd="sng" w="76200">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25"/>
          <p:cNvSpPr txBox="1"/>
          <p:nvPr/>
        </p:nvSpPr>
        <p:spPr>
          <a:xfrm>
            <a:off x="4327250" y="2122475"/>
            <a:ext cx="1271400" cy="569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500">
                <a:solidFill>
                  <a:srgbClr val="1155CC"/>
                </a:solidFill>
                <a:latin typeface="Lato"/>
                <a:ea typeface="Lato"/>
                <a:cs typeface="Lato"/>
                <a:sym typeface="Lato"/>
              </a:rPr>
              <a:t>D.</a:t>
            </a:r>
            <a:endParaRPr b="1" sz="2500">
              <a:solidFill>
                <a:srgbClr val="1155CC"/>
              </a:solidFill>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9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9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9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2" name="Shape 92"/>
        <p:cNvGrpSpPr/>
        <p:nvPr/>
      </p:nvGrpSpPr>
      <p:grpSpPr>
        <a:xfrm>
          <a:off x="0" y="0"/>
          <a:ext cx="0" cy="0"/>
          <a:chOff x="0" y="0"/>
          <a:chExt cx="0" cy="0"/>
        </a:xfrm>
      </p:grpSpPr>
      <p:sp>
        <p:nvSpPr>
          <p:cNvPr id="93" name="Google Shape;93;p14"/>
          <p:cNvSpPr txBox="1"/>
          <p:nvPr/>
        </p:nvSpPr>
        <p:spPr>
          <a:xfrm>
            <a:off x="915900" y="915775"/>
            <a:ext cx="7312200" cy="3966600"/>
          </a:xfrm>
          <a:prstGeom prst="rect">
            <a:avLst/>
          </a:prstGeom>
          <a:gradFill>
            <a:gsLst>
              <a:gs pos="0">
                <a:schemeClr val="lt1"/>
              </a:gs>
              <a:gs pos="100000">
                <a:srgbClr val="889EC5"/>
              </a:gs>
              <a:gs pos="100000">
                <a:srgbClr val="113D8A"/>
              </a:gs>
            </a:gsLst>
            <a:lin ang="5400012" scaled="0"/>
          </a:gradFill>
          <a:ln cap="flat" cmpd="sng" w="3810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Clr>
                <a:schemeClr val="dk2"/>
              </a:buClr>
              <a:buSzPts val="1800"/>
              <a:buChar char="●"/>
            </a:pPr>
            <a:r>
              <a:rPr b="1" lang="en" sz="1800">
                <a:solidFill>
                  <a:schemeClr val="dk2"/>
                </a:solidFill>
              </a:rPr>
              <a:t>Facial recognition can be useful in practically any industry for security, verification, or VIP treatment purposes. </a:t>
            </a:r>
            <a:endParaRPr b="1" sz="1800">
              <a:solidFill>
                <a:schemeClr val="dk2"/>
              </a:solidFill>
            </a:endParaRPr>
          </a:p>
          <a:p>
            <a:pPr indent="-342900" lvl="0" marL="457200" rtl="0" algn="l">
              <a:lnSpc>
                <a:spcPct val="115000"/>
              </a:lnSpc>
              <a:spcBef>
                <a:spcPts val="0"/>
              </a:spcBef>
              <a:spcAft>
                <a:spcPts val="0"/>
              </a:spcAft>
              <a:buClr>
                <a:schemeClr val="dk2"/>
              </a:buClr>
              <a:buSzPts val="1800"/>
              <a:buChar char="●"/>
            </a:pPr>
            <a:r>
              <a:rPr b="1" lang="en" sz="1800">
                <a:solidFill>
                  <a:schemeClr val="dk2"/>
                </a:solidFill>
              </a:rPr>
              <a:t>Before giving a real-world application for this, we need to identify the best model for the data we’re working with. </a:t>
            </a:r>
            <a:endParaRPr b="1" sz="1800">
              <a:solidFill>
                <a:schemeClr val="dk2"/>
              </a:solidFill>
            </a:endParaRPr>
          </a:p>
          <a:p>
            <a:pPr indent="-342900" lvl="0" marL="457200" rtl="0" algn="l">
              <a:lnSpc>
                <a:spcPct val="115000"/>
              </a:lnSpc>
              <a:spcBef>
                <a:spcPts val="0"/>
              </a:spcBef>
              <a:spcAft>
                <a:spcPts val="0"/>
              </a:spcAft>
              <a:buClr>
                <a:schemeClr val="dk2"/>
              </a:buClr>
              <a:buSzPts val="1800"/>
              <a:buChar char="●"/>
            </a:pPr>
            <a:r>
              <a:rPr b="1" lang="en" sz="1800">
                <a:solidFill>
                  <a:schemeClr val="dk2"/>
                </a:solidFill>
              </a:rPr>
              <a:t>This project's primary objective is to accurately identify the subject in an image from the </a:t>
            </a:r>
            <a:r>
              <a:rPr b="1" lang="en" sz="1800">
                <a:solidFill>
                  <a:schemeClr val="dk2"/>
                </a:solidFill>
                <a:uFill>
                  <a:noFill/>
                </a:uFill>
                <a:hlinkClick r:id="rId4">
                  <a:extLst>
                    <a:ext uri="{A12FA001-AC4F-418D-AE19-62706E023703}">
                      <ahyp:hlinkClr val="tx"/>
                    </a:ext>
                  </a:extLst>
                </a:hlinkClick>
              </a:rPr>
              <a:t>AT&amp;T Database of Faces</a:t>
            </a:r>
            <a:r>
              <a:rPr b="1" lang="en" sz="1800">
                <a:solidFill>
                  <a:schemeClr val="dk2"/>
                </a:solidFill>
              </a:rPr>
              <a:t> dataset (ORL Database of Faces). This dataset consists of 40 individuals each with 10 images.</a:t>
            </a:r>
            <a:endParaRPr b="1" sz="1800">
              <a:solidFill>
                <a:schemeClr val="dk2"/>
              </a:solidFill>
            </a:endParaRPr>
          </a:p>
          <a:p>
            <a:pPr indent="-342900" lvl="0" marL="457200" rtl="0" algn="l">
              <a:lnSpc>
                <a:spcPct val="115000"/>
              </a:lnSpc>
              <a:spcBef>
                <a:spcPts val="0"/>
              </a:spcBef>
              <a:spcAft>
                <a:spcPts val="0"/>
              </a:spcAft>
              <a:buClr>
                <a:schemeClr val="dk2"/>
              </a:buClr>
              <a:buSzPts val="1800"/>
              <a:buChar char="●"/>
            </a:pPr>
            <a:r>
              <a:rPr b="1" lang="en" sz="1800">
                <a:solidFill>
                  <a:schemeClr val="dk2"/>
                </a:solidFill>
              </a:rPr>
              <a:t>By comparing Random Forest, Logistic Regression, and CNN, we hope to gain a better understanding of the capabilities of machine learning and deep learning in the field of facial recognition.</a:t>
            </a:r>
            <a:endParaRPr b="1" sz="1800">
              <a:solidFill>
                <a:schemeClr val="dk2"/>
              </a:solidFill>
            </a:endParaRPr>
          </a:p>
        </p:txBody>
      </p:sp>
      <p:sp>
        <p:nvSpPr>
          <p:cNvPr id="94" name="Google Shape;94;p14"/>
          <p:cNvSpPr txBox="1"/>
          <p:nvPr/>
        </p:nvSpPr>
        <p:spPr>
          <a:xfrm>
            <a:off x="915900" y="446275"/>
            <a:ext cx="7312200" cy="469500"/>
          </a:xfrm>
          <a:prstGeom prst="rect">
            <a:avLst/>
          </a:prstGeom>
          <a:gradFill>
            <a:gsLst>
              <a:gs pos="0">
                <a:srgbClr val="3177EE"/>
              </a:gs>
              <a:gs pos="100000">
                <a:srgbClr val="113D8A"/>
              </a:gs>
            </a:gsLst>
            <a:path path="circle">
              <a:fillToRect b="50%" l="50%" r="50%" t="50%"/>
            </a:path>
            <a:tileRect/>
          </a:gradFill>
          <a:ln cap="flat" cmpd="sng" w="3810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b="1" lang="en" sz="1850">
                <a:solidFill>
                  <a:schemeClr val="lt1"/>
                </a:solidFill>
              </a:rPr>
              <a:t>Project Description</a:t>
            </a:r>
            <a:endParaRPr b="1" sz="1850">
              <a:solidFill>
                <a:schemeClr val="lt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8" name="Shape 98"/>
        <p:cNvGrpSpPr/>
        <p:nvPr/>
      </p:nvGrpSpPr>
      <p:grpSpPr>
        <a:xfrm>
          <a:off x="0" y="0"/>
          <a:ext cx="0" cy="0"/>
          <a:chOff x="0" y="0"/>
          <a:chExt cx="0" cy="0"/>
        </a:xfrm>
      </p:grpSpPr>
      <p:pic>
        <p:nvPicPr>
          <p:cNvPr id="99" name="Google Shape;99;p15"/>
          <p:cNvPicPr preferRelativeResize="0"/>
          <p:nvPr/>
        </p:nvPicPr>
        <p:blipFill>
          <a:blip r:embed="rId4">
            <a:alphaModFix/>
          </a:blip>
          <a:stretch>
            <a:fillRect/>
          </a:stretch>
        </p:blipFill>
        <p:spPr>
          <a:xfrm>
            <a:off x="1323975" y="1271588"/>
            <a:ext cx="6496050" cy="2600325"/>
          </a:xfrm>
          <a:prstGeom prst="rect">
            <a:avLst/>
          </a:prstGeom>
          <a:noFill/>
          <a:ln cap="flat" cmpd="sng" w="38100">
            <a:solidFill>
              <a:srgbClr val="1C4587"/>
            </a:solidFill>
            <a:prstDash val="solid"/>
            <a:round/>
            <a:headEnd len="sm" w="sm" type="none"/>
            <a:tailEnd len="sm" w="sm" type="none"/>
          </a:ln>
        </p:spPr>
      </p:pic>
      <p:sp>
        <p:nvSpPr>
          <p:cNvPr id="100" name="Google Shape;100;p15"/>
          <p:cNvSpPr txBox="1"/>
          <p:nvPr/>
        </p:nvSpPr>
        <p:spPr>
          <a:xfrm>
            <a:off x="915900" y="176350"/>
            <a:ext cx="7312200" cy="950700"/>
          </a:xfrm>
          <a:prstGeom prst="rect">
            <a:avLst/>
          </a:prstGeom>
          <a:gradFill>
            <a:gsLst>
              <a:gs pos="0">
                <a:srgbClr val="3177EE"/>
              </a:gs>
              <a:gs pos="100000">
                <a:srgbClr val="113D8A"/>
              </a:gs>
            </a:gsLst>
            <a:path path="circle">
              <a:fillToRect b="50%" l="50%" r="50%" t="50%"/>
            </a:path>
            <a:tileRect/>
          </a:gradFill>
          <a:ln cap="flat" cmpd="sng" w="3810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 sz="1850">
                <a:solidFill>
                  <a:schemeClr val="lt1"/>
                </a:solidFill>
              </a:rPr>
              <a:t>The AT&amp;T Databases of Faces </a:t>
            </a:r>
            <a:endParaRPr b="1" sz="1850">
              <a:solidFill>
                <a:schemeClr val="lt1"/>
              </a:solidFill>
            </a:endParaRPr>
          </a:p>
          <a:p>
            <a:pPr indent="0" lvl="0" marL="0" rtl="0" algn="ctr">
              <a:lnSpc>
                <a:spcPct val="115000"/>
              </a:lnSpc>
              <a:spcBef>
                <a:spcPts val="1200"/>
              </a:spcBef>
              <a:spcAft>
                <a:spcPts val="1200"/>
              </a:spcAft>
              <a:buNone/>
            </a:pPr>
            <a:r>
              <a:rPr b="1" lang="en" sz="1850">
                <a:solidFill>
                  <a:schemeClr val="lt1"/>
                </a:solidFill>
              </a:rPr>
              <a:t>The Olivetti Research Laboratory (ORL) Database of Faces</a:t>
            </a:r>
            <a:endParaRPr b="1" sz="1850">
              <a:solidFill>
                <a:schemeClr val="lt1"/>
              </a:solidFill>
            </a:endParaRPr>
          </a:p>
        </p:txBody>
      </p:sp>
      <p:sp>
        <p:nvSpPr>
          <p:cNvPr id="101" name="Google Shape;101;p15"/>
          <p:cNvSpPr/>
          <p:nvPr/>
        </p:nvSpPr>
        <p:spPr>
          <a:xfrm>
            <a:off x="1257825" y="1204225"/>
            <a:ext cx="6620400" cy="2735700"/>
          </a:xfrm>
          <a:prstGeom prst="rect">
            <a:avLst/>
          </a:prstGeom>
          <a:noFill/>
          <a:ln cap="flat" cmpd="sng" w="762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5" name="Shape 105"/>
        <p:cNvGrpSpPr/>
        <p:nvPr/>
      </p:nvGrpSpPr>
      <p:grpSpPr>
        <a:xfrm>
          <a:off x="0" y="0"/>
          <a:ext cx="0" cy="0"/>
          <a:chOff x="0" y="0"/>
          <a:chExt cx="0" cy="0"/>
        </a:xfrm>
      </p:grpSpPr>
      <p:sp>
        <p:nvSpPr>
          <p:cNvPr id="106" name="Google Shape;106;p16"/>
          <p:cNvSpPr txBox="1"/>
          <p:nvPr/>
        </p:nvSpPr>
        <p:spPr>
          <a:xfrm>
            <a:off x="915900" y="682525"/>
            <a:ext cx="7312200" cy="469500"/>
          </a:xfrm>
          <a:prstGeom prst="rect">
            <a:avLst/>
          </a:prstGeom>
          <a:gradFill>
            <a:gsLst>
              <a:gs pos="0">
                <a:srgbClr val="3177EE"/>
              </a:gs>
              <a:gs pos="100000">
                <a:srgbClr val="113D8A"/>
              </a:gs>
            </a:gsLst>
            <a:path path="circle">
              <a:fillToRect b="50%" l="50%" r="50%" t="50%"/>
            </a:path>
            <a:tileRect/>
          </a:gradFill>
          <a:ln cap="flat" cmpd="sng" w="3810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b="1" lang="en" sz="1850">
                <a:solidFill>
                  <a:schemeClr val="lt1"/>
                </a:solidFill>
              </a:rPr>
              <a:t>Models</a:t>
            </a:r>
            <a:endParaRPr b="1" sz="1850">
              <a:solidFill>
                <a:schemeClr val="lt1"/>
              </a:solidFill>
            </a:endParaRPr>
          </a:p>
        </p:txBody>
      </p:sp>
      <p:sp>
        <p:nvSpPr>
          <p:cNvPr id="107" name="Google Shape;107;p16"/>
          <p:cNvSpPr txBox="1"/>
          <p:nvPr/>
        </p:nvSpPr>
        <p:spPr>
          <a:xfrm>
            <a:off x="915900" y="1152025"/>
            <a:ext cx="7312200" cy="3297000"/>
          </a:xfrm>
          <a:prstGeom prst="rect">
            <a:avLst/>
          </a:prstGeom>
          <a:gradFill>
            <a:gsLst>
              <a:gs pos="0">
                <a:schemeClr val="lt1"/>
              </a:gs>
              <a:gs pos="100000">
                <a:srgbClr val="889EC5"/>
              </a:gs>
              <a:gs pos="100000">
                <a:srgbClr val="113D8A"/>
              </a:gs>
            </a:gsLst>
            <a:lin ang="5400012" scaled="0"/>
          </a:gradFill>
          <a:ln cap="flat" cmpd="sng" w="3810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457200" rtl="0" algn="l">
              <a:lnSpc>
                <a:spcPct val="115000"/>
              </a:lnSpc>
              <a:spcBef>
                <a:spcPts val="0"/>
              </a:spcBef>
              <a:spcAft>
                <a:spcPts val="0"/>
              </a:spcAft>
              <a:buNone/>
            </a:pPr>
            <a:r>
              <a:t/>
            </a:r>
            <a:endParaRPr b="1" sz="1800">
              <a:solidFill>
                <a:schemeClr val="dk2"/>
              </a:solidFill>
            </a:endParaRPr>
          </a:p>
          <a:p>
            <a:pPr indent="0" lvl="0" marL="457200" rtl="0" algn="l">
              <a:lnSpc>
                <a:spcPct val="115000"/>
              </a:lnSpc>
              <a:spcBef>
                <a:spcPts val="1200"/>
              </a:spcBef>
              <a:spcAft>
                <a:spcPts val="0"/>
              </a:spcAft>
              <a:buNone/>
            </a:pPr>
            <a:r>
              <a:t/>
            </a:r>
            <a:endParaRPr b="1" sz="1800">
              <a:solidFill>
                <a:schemeClr val="dk2"/>
              </a:solidFill>
            </a:endParaRPr>
          </a:p>
          <a:p>
            <a:pPr indent="0" lvl="0" marL="457200" rtl="0" algn="l">
              <a:lnSpc>
                <a:spcPct val="115000"/>
              </a:lnSpc>
              <a:spcBef>
                <a:spcPts val="1200"/>
              </a:spcBef>
              <a:spcAft>
                <a:spcPts val="0"/>
              </a:spcAft>
              <a:buNone/>
            </a:pPr>
            <a:r>
              <a:t/>
            </a:r>
            <a:endParaRPr b="1" sz="1800">
              <a:solidFill>
                <a:schemeClr val="dk2"/>
              </a:solidFill>
            </a:endParaRPr>
          </a:p>
          <a:p>
            <a:pPr indent="0" lvl="0" marL="457200" rtl="0" algn="l">
              <a:lnSpc>
                <a:spcPct val="115000"/>
              </a:lnSpc>
              <a:spcBef>
                <a:spcPts val="1200"/>
              </a:spcBef>
              <a:spcAft>
                <a:spcPts val="0"/>
              </a:spcAft>
              <a:buNone/>
            </a:pPr>
            <a:r>
              <a:t/>
            </a:r>
            <a:endParaRPr b="1" sz="1800">
              <a:solidFill>
                <a:schemeClr val="dk2"/>
              </a:solidFill>
            </a:endParaRPr>
          </a:p>
          <a:p>
            <a:pPr indent="0" lvl="0" marL="457200" rtl="0" algn="l">
              <a:lnSpc>
                <a:spcPct val="115000"/>
              </a:lnSpc>
              <a:spcBef>
                <a:spcPts val="1200"/>
              </a:spcBef>
              <a:spcAft>
                <a:spcPts val="0"/>
              </a:spcAft>
              <a:buNone/>
            </a:pPr>
            <a:r>
              <a:t/>
            </a:r>
            <a:endParaRPr b="1" sz="1800">
              <a:solidFill>
                <a:schemeClr val="dk2"/>
              </a:solidFill>
            </a:endParaRPr>
          </a:p>
          <a:p>
            <a:pPr indent="0" lvl="0" marL="0" rtl="0" algn="l">
              <a:lnSpc>
                <a:spcPct val="115000"/>
              </a:lnSpc>
              <a:spcBef>
                <a:spcPts val="1200"/>
              </a:spcBef>
              <a:spcAft>
                <a:spcPts val="0"/>
              </a:spcAft>
              <a:buNone/>
            </a:pPr>
            <a:r>
              <a:t/>
            </a:r>
            <a:endParaRPr b="1" sz="1800">
              <a:solidFill>
                <a:schemeClr val="dk2"/>
              </a:solidFill>
            </a:endParaRPr>
          </a:p>
          <a:p>
            <a:pPr indent="0" lvl="0" marL="0" rtl="0" algn="l">
              <a:lnSpc>
                <a:spcPct val="115000"/>
              </a:lnSpc>
              <a:spcBef>
                <a:spcPts val="1200"/>
              </a:spcBef>
              <a:spcAft>
                <a:spcPts val="1200"/>
              </a:spcAft>
              <a:buNone/>
            </a:pPr>
            <a:r>
              <a:t/>
            </a:r>
            <a:endParaRPr b="1" sz="1800">
              <a:solidFill>
                <a:schemeClr val="dk2"/>
              </a:solidFill>
            </a:endParaRPr>
          </a:p>
        </p:txBody>
      </p:sp>
      <p:sp>
        <p:nvSpPr>
          <p:cNvPr id="108" name="Google Shape;108;p16"/>
          <p:cNvSpPr txBox="1"/>
          <p:nvPr/>
        </p:nvSpPr>
        <p:spPr>
          <a:xfrm>
            <a:off x="1938750" y="1341350"/>
            <a:ext cx="5266500" cy="2574300"/>
          </a:xfrm>
          <a:prstGeom prst="rect">
            <a:avLst/>
          </a:prstGeom>
          <a:noFill/>
          <a:ln>
            <a:noFill/>
          </a:ln>
        </p:spPr>
        <p:txBody>
          <a:bodyPr anchorCtr="0" anchor="t" bIns="91425" lIns="91425" spcFirstLastPara="1" rIns="91425" wrap="square" tIns="91425">
            <a:spAutoFit/>
          </a:bodyPr>
          <a:lstStyle/>
          <a:p>
            <a:pPr indent="-374650" lvl="0" marL="457200" rtl="0" algn="l">
              <a:lnSpc>
                <a:spcPct val="115000"/>
              </a:lnSpc>
              <a:spcBef>
                <a:spcPts val="0"/>
              </a:spcBef>
              <a:spcAft>
                <a:spcPts val="0"/>
              </a:spcAft>
              <a:buClr>
                <a:schemeClr val="dk2"/>
              </a:buClr>
              <a:buSzPts val="2300"/>
              <a:buChar char="●"/>
            </a:pPr>
            <a:r>
              <a:rPr b="1" lang="en" sz="2300">
                <a:solidFill>
                  <a:schemeClr val="dk2"/>
                </a:solidFill>
              </a:rPr>
              <a:t>Random Seed: random_state=1</a:t>
            </a:r>
            <a:endParaRPr b="1" sz="2300">
              <a:solidFill>
                <a:schemeClr val="dk2"/>
              </a:solidFill>
            </a:endParaRPr>
          </a:p>
          <a:p>
            <a:pPr indent="-374650" lvl="0" marL="457200" rtl="0" algn="l">
              <a:lnSpc>
                <a:spcPct val="115000"/>
              </a:lnSpc>
              <a:spcBef>
                <a:spcPts val="0"/>
              </a:spcBef>
              <a:spcAft>
                <a:spcPts val="0"/>
              </a:spcAft>
              <a:buClr>
                <a:schemeClr val="dk2"/>
              </a:buClr>
              <a:buSzPts val="2300"/>
              <a:buChar char="●"/>
            </a:pPr>
            <a:r>
              <a:rPr b="1" lang="en" sz="2300">
                <a:solidFill>
                  <a:schemeClr val="dk2"/>
                </a:solidFill>
              </a:rPr>
              <a:t>Stratification used for distribution</a:t>
            </a:r>
            <a:endParaRPr b="1" sz="2300">
              <a:solidFill>
                <a:schemeClr val="dk2"/>
              </a:solidFill>
            </a:endParaRPr>
          </a:p>
          <a:p>
            <a:pPr indent="-374650" lvl="0" marL="457200" rtl="0" algn="l">
              <a:lnSpc>
                <a:spcPct val="115000"/>
              </a:lnSpc>
              <a:spcBef>
                <a:spcPts val="0"/>
              </a:spcBef>
              <a:spcAft>
                <a:spcPts val="0"/>
              </a:spcAft>
              <a:buClr>
                <a:schemeClr val="dk2"/>
              </a:buClr>
              <a:buSzPts val="2300"/>
              <a:buChar char="●"/>
            </a:pPr>
            <a:r>
              <a:rPr b="1" lang="en" sz="2300">
                <a:solidFill>
                  <a:schemeClr val="dk2"/>
                </a:solidFill>
              </a:rPr>
              <a:t>Testing size of 20% </a:t>
            </a:r>
            <a:endParaRPr b="1" sz="2300">
              <a:solidFill>
                <a:schemeClr val="dk2"/>
              </a:solidFill>
            </a:endParaRPr>
          </a:p>
          <a:p>
            <a:pPr indent="-374650" lvl="1" marL="914400" rtl="0" algn="l">
              <a:lnSpc>
                <a:spcPct val="115000"/>
              </a:lnSpc>
              <a:spcBef>
                <a:spcPts val="0"/>
              </a:spcBef>
              <a:spcAft>
                <a:spcPts val="0"/>
              </a:spcAft>
              <a:buClr>
                <a:schemeClr val="dk2"/>
              </a:buClr>
              <a:buSzPts val="2300"/>
              <a:buChar char="○"/>
            </a:pPr>
            <a:r>
              <a:rPr b="1" lang="en" sz="2300">
                <a:solidFill>
                  <a:schemeClr val="dk2"/>
                </a:solidFill>
              </a:rPr>
              <a:t>Trained on 320 images</a:t>
            </a:r>
            <a:endParaRPr b="1" sz="2300">
              <a:solidFill>
                <a:schemeClr val="dk2"/>
              </a:solidFill>
            </a:endParaRPr>
          </a:p>
          <a:p>
            <a:pPr indent="-374650" lvl="1" marL="914400" rtl="0" algn="l">
              <a:lnSpc>
                <a:spcPct val="115000"/>
              </a:lnSpc>
              <a:spcBef>
                <a:spcPts val="0"/>
              </a:spcBef>
              <a:spcAft>
                <a:spcPts val="0"/>
              </a:spcAft>
              <a:buClr>
                <a:schemeClr val="dk2"/>
              </a:buClr>
              <a:buSzPts val="2300"/>
              <a:buChar char="○"/>
            </a:pPr>
            <a:r>
              <a:rPr b="1" lang="en" sz="2300">
                <a:solidFill>
                  <a:schemeClr val="dk2"/>
                </a:solidFill>
              </a:rPr>
              <a:t>Tested on 80 images</a:t>
            </a:r>
            <a:endParaRPr sz="1900">
              <a:latin typeface="Lato"/>
              <a:ea typeface="Lato"/>
              <a:cs typeface="Lato"/>
              <a:sym typeface="La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2" name="Shape 112"/>
        <p:cNvGrpSpPr/>
        <p:nvPr/>
      </p:nvGrpSpPr>
      <p:grpSpPr>
        <a:xfrm>
          <a:off x="0" y="0"/>
          <a:ext cx="0" cy="0"/>
          <a:chOff x="0" y="0"/>
          <a:chExt cx="0" cy="0"/>
        </a:xfrm>
      </p:grpSpPr>
      <p:sp>
        <p:nvSpPr>
          <p:cNvPr id="113" name="Google Shape;113;p17"/>
          <p:cNvSpPr txBox="1"/>
          <p:nvPr/>
        </p:nvSpPr>
        <p:spPr>
          <a:xfrm>
            <a:off x="1150625" y="0"/>
            <a:ext cx="6708600" cy="469500"/>
          </a:xfrm>
          <a:prstGeom prst="rect">
            <a:avLst/>
          </a:prstGeom>
          <a:gradFill>
            <a:gsLst>
              <a:gs pos="0">
                <a:srgbClr val="3177EE"/>
              </a:gs>
              <a:gs pos="100000">
                <a:srgbClr val="113D8A"/>
              </a:gs>
            </a:gsLst>
            <a:path path="circle">
              <a:fillToRect b="50%" l="50%" r="50%" t="50%"/>
            </a:path>
            <a:tileRect/>
          </a:gradFill>
          <a:ln cap="flat" cmpd="sng" w="3810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b="1" lang="en" sz="1850">
                <a:solidFill>
                  <a:schemeClr val="lt1"/>
                </a:solidFill>
              </a:rPr>
              <a:t>Random Forest Results</a:t>
            </a:r>
            <a:endParaRPr b="1" sz="1850">
              <a:solidFill>
                <a:schemeClr val="lt1"/>
              </a:solidFill>
            </a:endParaRPr>
          </a:p>
        </p:txBody>
      </p:sp>
      <p:pic>
        <p:nvPicPr>
          <p:cNvPr id="114" name="Google Shape;114;p17"/>
          <p:cNvPicPr preferRelativeResize="0"/>
          <p:nvPr/>
        </p:nvPicPr>
        <p:blipFill>
          <a:blip r:embed="rId4">
            <a:alphaModFix/>
          </a:blip>
          <a:stretch>
            <a:fillRect/>
          </a:stretch>
        </p:blipFill>
        <p:spPr>
          <a:xfrm>
            <a:off x="5309700" y="4765075"/>
            <a:ext cx="2549550" cy="407550"/>
          </a:xfrm>
          <a:prstGeom prst="rect">
            <a:avLst/>
          </a:prstGeom>
          <a:noFill/>
          <a:ln>
            <a:noFill/>
          </a:ln>
        </p:spPr>
      </p:pic>
      <p:pic>
        <p:nvPicPr>
          <p:cNvPr id="115" name="Google Shape;115;p17"/>
          <p:cNvPicPr preferRelativeResize="0"/>
          <p:nvPr/>
        </p:nvPicPr>
        <p:blipFill>
          <a:blip r:embed="rId5">
            <a:alphaModFix/>
          </a:blip>
          <a:stretch>
            <a:fillRect/>
          </a:stretch>
        </p:blipFill>
        <p:spPr>
          <a:xfrm>
            <a:off x="5309700" y="469500"/>
            <a:ext cx="2549550" cy="4343524"/>
          </a:xfrm>
          <a:prstGeom prst="rect">
            <a:avLst/>
          </a:prstGeom>
          <a:noFill/>
          <a:ln>
            <a:noFill/>
          </a:ln>
        </p:spPr>
      </p:pic>
      <p:pic>
        <p:nvPicPr>
          <p:cNvPr id="116" name="Google Shape;116;p17"/>
          <p:cNvPicPr preferRelativeResize="0"/>
          <p:nvPr/>
        </p:nvPicPr>
        <p:blipFill>
          <a:blip r:embed="rId6">
            <a:alphaModFix/>
          </a:blip>
          <a:stretch>
            <a:fillRect/>
          </a:stretch>
        </p:blipFill>
        <p:spPr>
          <a:xfrm>
            <a:off x="1150625" y="469500"/>
            <a:ext cx="4197124" cy="4674000"/>
          </a:xfrm>
          <a:prstGeom prst="rect">
            <a:avLst/>
          </a:prstGeom>
          <a:noFill/>
          <a:ln>
            <a:noFill/>
          </a:ln>
        </p:spPr>
      </p:pic>
      <p:sp>
        <p:nvSpPr>
          <p:cNvPr id="117" name="Google Shape;117;p17"/>
          <p:cNvSpPr/>
          <p:nvPr/>
        </p:nvSpPr>
        <p:spPr>
          <a:xfrm>
            <a:off x="1150650" y="472175"/>
            <a:ext cx="6708600" cy="4642800"/>
          </a:xfrm>
          <a:prstGeom prst="rect">
            <a:avLst/>
          </a:prstGeom>
          <a:no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1" name="Shape 121"/>
        <p:cNvGrpSpPr/>
        <p:nvPr/>
      </p:nvGrpSpPr>
      <p:grpSpPr>
        <a:xfrm>
          <a:off x="0" y="0"/>
          <a:ext cx="0" cy="0"/>
          <a:chOff x="0" y="0"/>
          <a:chExt cx="0" cy="0"/>
        </a:xfrm>
      </p:grpSpPr>
      <p:sp>
        <p:nvSpPr>
          <p:cNvPr id="122" name="Google Shape;122;p18"/>
          <p:cNvSpPr/>
          <p:nvPr/>
        </p:nvSpPr>
        <p:spPr>
          <a:xfrm>
            <a:off x="1161525" y="497875"/>
            <a:ext cx="6690900" cy="4482600"/>
          </a:xfrm>
          <a:prstGeom prst="rect">
            <a:avLst/>
          </a:prstGeom>
          <a:gradFill>
            <a:gsLst>
              <a:gs pos="0">
                <a:schemeClr val="lt1"/>
              </a:gs>
              <a:gs pos="100000">
                <a:srgbClr val="889EC5"/>
              </a:gs>
              <a:gs pos="100000">
                <a:srgbClr val="113D8A"/>
              </a:gs>
            </a:gsLst>
            <a:lin ang="5400012" scaled="0"/>
          </a:gra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8"/>
          <p:cNvSpPr txBox="1"/>
          <p:nvPr/>
        </p:nvSpPr>
        <p:spPr>
          <a:xfrm>
            <a:off x="1150625" y="0"/>
            <a:ext cx="6708600" cy="469500"/>
          </a:xfrm>
          <a:prstGeom prst="rect">
            <a:avLst/>
          </a:prstGeom>
          <a:gradFill>
            <a:gsLst>
              <a:gs pos="0">
                <a:srgbClr val="3177EE"/>
              </a:gs>
              <a:gs pos="100000">
                <a:srgbClr val="113D8A"/>
              </a:gs>
            </a:gsLst>
            <a:path path="circle">
              <a:fillToRect b="50%" l="50%" r="50%" t="50%"/>
            </a:path>
            <a:tileRect/>
          </a:gradFill>
          <a:ln cap="flat" cmpd="sng" w="3810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b="1" lang="en" sz="1850">
                <a:solidFill>
                  <a:schemeClr val="lt1"/>
                </a:solidFill>
              </a:rPr>
              <a:t>Logistic Regression </a:t>
            </a:r>
            <a:r>
              <a:rPr b="1" lang="en" sz="1850">
                <a:solidFill>
                  <a:schemeClr val="lt1"/>
                </a:solidFill>
              </a:rPr>
              <a:t>Results</a:t>
            </a:r>
            <a:endParaRPr b="1" sz="1850">
              <a:solidFill>
                <a:schemeClr val="lt1"/>
              </a:solidFill>
            </a:endParaRPr>
          </a:p>
        </p:txBody>
      </p:sp>
      <p:pic>
        <p:nvPicPr>
          <p:cNvPr id="124" name="Google Shape;124;p18"/>
          <p:cNvPicPr preferRelativeResize="0"/>
          <p:nvPr/>
        </p:nvPicPr>
        <p:blipFill>
          <a:blip r:embed="rId4">
            <a:alphaModFix/>
          </a:blip>
          <a:stretch>
            <a:fillRect/>
          </a:stretch>
        </p:blipFill>
        <p:spPr>
          <a:xfrm>
            <a:off x="3322588" y="469500"/>
            <a:ext cx="2364675" cy="4309394"/>
          </a:xfrm>
          <a:prstGeom prst="rect">
            <a:avLst/>
          </a:prstGeom>
          <a:noFill/>
          <a:ln>
            <a:noFill/>
          </a:ln>
        </p:spPr>
      </p:pic>
      <p:pic>
        <p:nvPicPr>
          <p:cNvPr id="125" name="Google Shape;125;p18"/>
          <p:cNvPicPr preferRelativeResize="0"/>
          <p:nvPr/>
        </p:nvPicPr>
        <p:blipFill>
          <a:blip r:embed="rId5">
            <a:alphaModFix/>
          </a:blip>
          <a:stretch>
            <a:fillRect/>
          </a:stretch>
        </p:blipFill>
        <p:spPr>
          <a:xfrm>
            <a:off x="3322613" y="4753175"/>
            <a:ext cx="2364675" cy="227425"/>
          </a:xfrm>
          <a:prstGeom prst="rect">
            <a:avLst/>
          </a:prstGeom>
          <a:noFill/>
          <a:ln>
            <a:noFill/>
          </a:ln>
        </p:spPr>
      </p:pic>
      <p:sp>
        <p:nvSpPr>
          <p:cNvPr id="126" name="Google Shape;126;p18"/>
          <p:cNvSpPr/>
          <p:nvPr/>
        </p:nvSpPr>
        <p:spPr>
          <a:xfrm>
            <a:off x="3322638" y="469500"/>
            <a:ext cx="2364600" cy="4511100"/>
          </a:xfrm>
          <a:prstGeom prst="rect">
            <a:avLst/>
          </a:prstGeom>
          <a:no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0" name="Shape 130"/>
        <p:cNvGrpSpPr/>
        <p:nvPr/>
      </p:nvGrpSpPr>
      <p:grpSpPr>
        <a:xfrm>
          <a:off x="0" y="0"/>
          <a:ext cx="0" cy="0"/>
          <a:chOff x="0" y="0"/>
          <a:chExt cx="0" cy="0"/>
        </a:xfrm>
      </p:grpSpPr>
      <p:sp>
        <p:nvSpPr>
          <p:cNvPr id="131" name="Google Shape;131;p19"/>
          <p:cNvSpPr txBox="1"/>
          <p:nvPr/>
        </p:nvSpPr>
        <p:spPr>
          <a:xfrm>
            <a:off x="915900" y="0"/>
            <a:ext cx="7312200" cy="469500"/>
          </a:xfrm>
          <a:prstGeom prst="rect">
            <a:avLst/>
          </a:prstGeom>
          <a:gradFill>
            <a:gsLst>
              <a:gs pos="0">
                <a:srgbClr val="3177EE"/>
              </a:gs>
              <a:gs pos="100000">
                <a:srgbClr val="113D8A"/>
              </a:gs>
            </a:gsLst>
            <a:path path="circle">
              <a:fillToRect b="50%" l="50%" r="50%" t="50%"/>
            </a:path>
            <a:tileRect/>
          </a:gradFill>
          <a:ln cap="flat" cmpd="sng" w="3810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b="1" lang="en" sz="1850">
                <a:solidFill>
                  <a:schemeClr val="lt1"/>
                </a:solidFill>
              </a:rPr>
              <a:t>Convolutional Neural Network Models</a:t>
            </a:r>
            <a:endParaRPr b="1" sz="1850">
              <a:solidFill>
                <a:schemeClr val="lt1"/>
              </a:solidFill>
            </a:endParaRPr>
          </a:p>
        </p:txBody>
      </p:sp>
      <p:pic>
        <p:nvPicPr>
          <p:cNvPr id="132" name="Google Shape;132;p19"/>
          <p:cNvPicPr preferRelativeResize="0"/>
          <p:nvPr/>
        </p:nvPicPr>
        <p:blipFill>
          <a:blip r:embed="rId4">
            <a:alphaModFix/>
          </a:blip>
          <a:stretch>
            <a:fillRect/>
          </a:stretch>
        </p:blipFill>
        <p:spPr>
          <a:xfrm>
            <a:off x="4572000" y="469500"/>
            <a:ext cx="3656100" cy="2526275"/>
          </a:xfrm>
          <a:prstGeom prst="rect">
            <a:avLst/>
          </a:prstGeom>
          <a:noFill/>
          <a:ln>
            <a:noFill/>
          </a:ln>
        </p:spPr>
      </p:pic>
      <p:pic>
        <p:nvPicPr>
          <p:cNvPr id="133" name="Google Shape;133;p19"/>
          <p:cNvPicPr preferRelativeResize="0"/>
          <p:nvPr/>
        </p:nvPicPr>
        <p:blipFill>
          <a:blip r:embed="rId5">
            <a:alphaModFix/>
          </a:blip>
          <a:stretch>
            <a:fillRect/>
          </a:stretch>
        </p:blipFill>
        <p:spPr>
          <a:xfrm>
            <a:off x="915900" y="497875"/>
            <a:ext cx="3753951" cy="2497900"/>
          </a:xfrm>
          <a:prstGeom prst="rect">
            <a:avLst/>
          </a:prstGeom>
          <a:noFill/>
          <a:ln>
            <a:noFill/>
          </a:ln>
        </p:spPr>
      </p:pic>
      <p:pic>
        <p:nvPicPr>
          <p:cNvPr id="134" name="Google Shape;134;p19"/>
          <p:cNvPicPr preferRelativeResize="0"/>
          <p:nvPr/>
        </p:nvPicPr>
        <p:blipFill>
          <a:blip r:embed="rId6">
            <a:alphaModFix/>
          </a:blip>
          <a:stretch>
            <a:fillRect/>
          </a:stretch>
        </p:blipFill>
        <p:spPr>
          <a:xfrm>
            <a:off x="962450" y="2995775"/>
            <a:ext cx="7265651" cy="2147725"/>
          </a:xfrm>
          <a:prstGeom prst="rect">
            <a:avLst/>
          </a:prstGeom>
          <a:noFill/>
          <a:ln>
            <a:noFill/>
          </a:ln>
        </p:spPr>
      </p:pic>
      <p:sp>
        <p:nvSpPr>
          <p:cNvPr id="135" name="Google Shape;135;p19"/>
          <p:cNvSpPr/>
          <p:nvPr/>
        </p:nvSpPr>
        <p:spPr>
          <a:xfrm>
            <a:off x="915875" y="472175"/>
            <a:ext cx="7312200" cy="4642800"/>
          </a:xfrm>
          <a:prstGeom prst="rect">
            <a:avLst/>
          </a:prstGeom>
          <a:no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9" name="Shape 139"/>
        <p:cNvGrpSpPr/>
        <p:nvPr/>
      </p:nvGrpSpPr>
      <p:grpSpPr>
        <a:xfrm>
          <a:off x="0" y="0"/>
          <a:ext cx="0" cy="0"/>
          <a:chOff x="0" y="0"/>
          <a:chExt cx="0" cy="0"/>
        </a:xfrm>
      </p:grpSpPr>
      <p:sp>
        <p:nvSpPr>
          <p:cNvPr id="140" name="Google Shape;140;p20"/>
          <p:cNvSpPr txBox="1"/>
          <p:nvPr/>
        </p:nvSpPr>
        <p:spPr>
          <a:xfrm>
            <a:off x="1150625" y="0"/>
            <a:ext cx="6708600" cy="469500"/>
          </a:xfrm>
          <a:prstGeom prst="rect">
            <a:avLst/>
          </a:prstGeom>
          <a:gradFill>
            <a:gsLst>
              <a:gs pos="0">
                <a:srgbClr val="3177EE"/>
              </a:gs>
              <a:gs pos="100000">
                <a:srgbClr val="113D8A"/>
              </a:gs>
            </a:gsLst>
            <a:path path="circle">
              <a:fillToRect b="50%" l="50%" r="50%" t="50%"/>
            </a:path>
            <a:tileRect/>
          </a:gradFill>
          <a:ln cap="flat" cmpd="sng" w="3810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b="1" lang="en" sz="1850">
                <a:solidFill>
                  <a:schemeClr val="lt1"/>
                </a:solidFill>
              </a:rPr>
              <a:t>CNN Model Version 9</a:t>
            </a:r>
            <a:r>
              <a:rPr b="1" lang="en" sz="1850">
                <a:solidFill>
                  <a:schemeClr val="lt1"/>
                </a:solidFill>
              </a:rPr>
              <a:t> Results</a:t>
            </a:r>
            <a:endParaRPr b="1" sz="1850">
              <a:solidFill>
                <a:schemeClr val="lt1"/>
              </a:solidFill>
            </a:endParaRPr>
          </a:p>
        </p:txBody>
      </p:sp>
      <p:pic>
        <p:nvPicPr>
          <p:cNvPr id="141" name="Google Shape;141;p20"/>
          <p:cNvPicPr preferRelativeResize="0"/>
          <p:nvPr/>
        </p:nvPicPr>
        <p:blipFill>
          <a:blip r:embed="rId4">
            <a:alphaModFix/>
          </a:blip>
          <a:stretch>
            <a:fillRect/>
          </a:stretch>
        </p:blipFill>
        <p:spPr>
          <a:xfrm>
            <a:off x="5594025" y="469500"/>
            <a:ext cx="2265200" cy="325875"/>
          </a:xfrm>
          <a:prstGeom prst="rect">
            <a:avLst/>
          </a:prstGeom>
          <a:noFill/>
          <a:ln>
            <a:noFill/>
          </a:ln>
        </p:spPr>
      </p:pic>
      <p:pic>
        <p:nvPicPr>
          <p:cNvPr id="142" name="Google Shape;142;p20"/>
          <p:cNvPicPr preferRelativeResize="0"/>
          <p:nvPr/>
        </p:nvPicPr>
        <p:blipFill>
          <a:blip r:embed="rId5">
            <a:alphaModFix/>
          </a:blip>
          <a:stretch>
            <a:fillRect/>
          </a:stretch>
        </p:blipFill>
        <p:spPr>
          <a:xfrm>
            <a:off x="5583500" y="729350"/>
            <a:ext cx="2286250" cy="4371451"/>
          </a:xfrm>
          <a:prstGeom prst="rect">
            <a:avLst/>
          </a:prstGeom>
          <a:noFill/>
          <a:ln>
            <a:noFill/>
          </a:ln>
        </p:spPr>
      </p:pic>
      <p:pic>
        <p:nvPicPr>
          <p:cNvPr id="143" name="Google Shape;143;p20"/>
          <p:cNvPicPr preferRelativeResize="0"/>
          <p:nvPr/>
        </p:nvPicPr>
        <p:blipFill>
          <a:blip r:embed="rId6">
            <a:alphaModFix/>
          </a:blip>
          <a:stretch>
            <a:fillRect/>
          </a:stretch>
        </p:blipFill>
        <p:spPr>
          <a:xfrm>
            <a:off x="1150624" y="469500"/>
            <a:ext cx="4464425" cy="2805188"/>
          </a:xfrm>
          <a:prstGeom prst="rect">
            <a:avLst/>
          </a:prstGeom>
          <a:noFill/>
          <a:ln>
            <a:noFill/>
          </a:ln>
        </p:spPr>
      </p:pic>
      <p:sp>
        <p:nvSpPr>
          <p:cNvPr id="144" name="Google Shape;144;p20"/>
          <p:cNvSpPr/>
          <p:nvPr/>
        </p:nvSpPr>
        <p:spPr>
          <a:xfrm>
            <a:off x="1150625" y="3274700"/>
            <a:ext cx="4454400" cy="1826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5" name="Google Shape;145;p20"/>
          <p:cNvPicPr preferRelativeResize="0"/>
          <p:nvPr/>
        </p:nvPicPr>
        <p:blipFill>
          <a:blip r:embed="rId7">
            <a:alphaModFix/>
          </a:blip>
          <a:stretch>
            <a:fillRect/>
          </a:stretch>
        </p:blipFill>
        <p:spPr>
          <a:xfrm>
            <a:off x="1660138" y="3214100"/>
            <a:ext cx="3445399" cy="1884450"/>
          </a:xfrm>
          <a:prstGeom prst="rect">
            <a:avLst/>
          </a:prstGeom>
          <a:noFill/>
          <a:ln>
            <a:noFill/>
          </a:ln>
        </p:spPr>
      </p:pic>
      <p:sp>
        <p:nvSpPr>
          <p:cNvPr id="146" name="Google Shape;146;p20"/>
          <p:cNvSpPr/>
          <p:nvPr/>
        </p:nvSpPr>
        <p:spPr>
          <a:xfrm>
            <a:off x="1150625" y="469500"/>
            <a:ext cx="6708600" cy="4626300"/>
          </a:xfrm>
          <a:prstGeom prst="rect">
            <a:avLst/>
          </a:prstGeom>
          <a:no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0" name="Shape 150"/>
        <p:cNvGrpSpPr/>
        <p:nvPr/>
      </p:nvGrpSpPr>
      <p:grpSpPr>
        <a:xfrm>
          <a:off x="0" y="0"/>
          <a:ext cx="0" cy="0"/>
          <a:chOff x="0" y="0"/>
          <a:chExt cx="0" cy="0"/>
        </a:xfrm>
      </p:grpSpPr>
      <p:sp>
        <p:nvSpPr>
          <p:cNvPr id="151" name="Google Shape;151;p21"/>
          <p:cNvSpPr txBox="1"/>
          <p:nvPr/>
        </p:nvSpPr>
        <p:spPr>
          <a:xfrm>
            <a:off x="915900" y="0"/>
            <a:ext cx="7312200" cy="469500"/>
          </a:xfrm>
          <a:prstGeom prst="rect">
            <a:avLst/>
          </a:prstGeom>
          <a:gradFill>
            <a:gsLst>
              <a:gs pos="0">
                <a:srgbClr val="3177EE"/>
              </a:gs>
              <a:gs pos="100000">
                <a:srgbClr val="113D8A"/>
              </a:gs>
            </a:gsLst>
            <a:path path="circle">
              <a:fillToRect b="50%" l="50%" r="50%" t="50%"/>
            </a:path>
            <a:tileRect/>
          </a:gradFill>
          <a:ln cap="flat" cmpd="sng" w="3810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b="1" lang="en" sz="1850">
                <a:solidFill>
                  <a:schemeClr val="lt1"/>
                </a:solidFill>
              </a:rPr>
              <a:t>Comparisons Across Models</a:t>
            </a:r>
            <a:endParaRPr b="1" sz="1850">
              <a:solidFill>
                <a:schemeClr val="lt1"/>
              </a:solidFill>
            </a:endParaRPr>
          </a:p>
        </p:txBody>
      </p:sp>
      <p:pic>
        <p:nvPicPr>
          <p:cNvPr id="152" name="Google Shape;152;p21"/>
          <p:cNvPicPr preferRelativeResize="0"/>
          <p:nvPr/>
        </p:nvPicPr>
        <p:blipFill>
          <a:blip r:embed="rId4">
            <a:alphaModFix/>
          </a:blip>
          <a:stretch>
            <a:fillRect/>
          </a:stretch>
        </p:blipFill>
        <p:spPr>
          <a:xfrm>
            <a:off x="29750" y="469500"/>
            <a:ext cx="4472169" cy="3461475"/>
          </a:xfrm>
          <a:prstGeom prst="rect">
            <a:avLst/>
          </a:prstGeom>
          <a:noFill/>
          <a:ln cap="flat" cmpd="sng" w="38100">
            <a:solidFill>
              <a:schemeClr val="dk2"/>
            </a:solidFill>
            <a:prstDash val="solid"/>
            <a:round/>
            <a:headEnd len="sm" w="sm" type="none"/>
            <a:tailEnd len="sm" w="sm" type="none"/>
          </a:ln>
        </p:spPr>
      </p:pic>
      <p:pic>
        <p:nvPicPr>
          <p:cNvPr id="153" name="Google Shape;153;p21"/>
          <p:cNvPicPr preferRelativeResize="0"/>
          <p:nvPr/>
        </p:nvPicPr>
        <p:blipFill>
          <a:blip r:embed="rId5">
            <a:alphaModFix/>
          </a:blip>
          <a:stretch>
            <a:fillRect/>
          </a:stretch>
        </p:blipFill>
        <p:spPr>
          <a:xfrm>
            <a:off x="4501925" y="469500"/>
            <a:ext cx="4584249" cy="3461475"/>
          </a:xfrm>
          <a:prstGeom prst="rect">
            <a:avLst/>
          </a:prstGeom>
          <a:noFill/>
          <a:ln cap="flat" cmpd="sng" w="38100">
            <a:solidFill>
              <a:schemeClr val="dk2"/>
            </a:solidFill>
            <a:prstDash val="solid"/>
            <a:round/>
            <a:headEnd len="sm" w="sm" type="none"/>
            <a:tailEnd len="sm" w="sm" type="none"/>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